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61" r:id="rId5"/>
    <p:sldId id="259" r:id="rId6"/>
    <p:sldId id="263" r:id="rId7"/>
    <p:sldId id="260" r:id="rId8"/>
    <p:sldId id="264" r:id="rId9"/>
    <p:sldId id="262" r:id="rId10"/>
    <p:sldId id="269" r:id="rId11"/>
    <p:sldId id="268" r:id="rId12"/>
    <p:sldId id="270" r:id="rId13"/>
    <p:sldId id="272" r:id="rId14"/>
    <p:sldId id="271" r:id="rId15"/>
    <p:sldId id="266" r:id="rId16"/>
    <p:sldId id="267"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3" orient="horz" pos="2137"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5197"/>
    <p:restoredTop sz="95755"/>
  </p:normalViewPr>
  <p:slideViewPr>
    <p:cSldViewPr snapToGrid="0" showGuides="1">
      <p:cViewPr varScale="1">
        <p:scale>
          <a:sx n="65" d="100"/>
          <a:sy n="65" d="100"/>
        </p:scale>
        <p:origin x="216" y="1152"/>
      </p:cViewPr>
      <p:guideLst>
        <p:guide pos="3840"/>
        <p:guide orient="horz" pos="2137"/>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0E5241-461C-2415-298C-3D28A8A0D60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17FBBF6-CFAC-BA3E-9445-AAE25EC30CA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AC9D655-D6E2-8F1A-5F55-05BCAC37E6A2}"/>
              </a:ext>
            </a:extLst>
          </p:cNvPr>
          <p:cNvSpPr>
            <a:spLocks noGrp="1"/>
          </p:cNvSpPr>
          <p:nvPr>
            <p:ph type="dt" sz="half" idx="10"/>
          </p:nvPr>
        </p:nvSpPr>
        <p:spPr/>
        <p:txBody>
          <a:bodyPr/>
          <a:lstStyle/>
          <a:p>
            <a:fld id="{63F29550-FD99-0E40-B793-C0582F38459D}" type="datetimeFigureOut">
              <a:rPr lang="en-US" smtClean="0"/>
              <a:t>11/23/23</a:t>
            </a:fld>
            <a:endParaRPr lang="en-US"/>
          </a:p>
        </p:txBody>
      </p:sp>
      <p:sp>
        <p:nvSpPr>
          <p:cNvPr id="5" name="Footer Placeholder 4">
            <a:extLst>
              <a:ext uri="{FF2B5EF4-FFF2-40B4-BE49-F238E27FC236}">
                <a16:creationId xmlns:a16="http://schemas.microsoft.com/office/drawing/2014/main" id="{D223A845-1986-2C2B-5BC3-6B9828D3E1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072C7B-DA16-4178-15CF-C18B86218B49}"/>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1379706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C679D-9829-8D06-1E25-EEDCEE44663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BD0E8AE-E8F2-7A95-1B7B-D84C7656DA8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D2C03FD-5E58-746B-D6CE-BFE35B081A6A}"/>
              </a:ext>
            </a:extLst>
          </p:cNvPr>
          <p:cNvSpPr>
            <a:spLocks noGrp="1"/>
          </p:cNvSpPr>
          <p:nvPr>
            <p:ph type="dt" sz="half" idx="10"/>
          </p:nvPr>
        </p:nvSpPr>
        <p:spPr/>
        <p:txBody>
          <a:bodyPr/>
          <a:lstStyle/>
          <a:p>
            <a:fld id="{63F29550-FD99-0E40-B793-C0582F38459D}" type="datetimeFigureOut">
              <a:rPr lang="en-US" smtClean="0"/>
              <a:t>11/23/23</a:t>
            </a:fld>
            <a:endParaRPr lang="en-US"/>
          </a:p>
        </p:txBody>
      </p:sp>
      <p:sp>
        <p:nvSpPr>
          <p:cNvPr id="5" name="Footer Placeholder 4">
            <a:extLst>
              <a:ext uri="{FF2B5EF4-FFF2-40B4-BE49-F238E27FC236}">
                <a16:creationId xmlns:a16="http://schemas.microsoft.com/office/drawing/2014/main" id="{C69E5B1C-B29C-81D4-FA58-778D2210307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7B61374-9D45-7494-5CD6-B50F565676E3}"/>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6317148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DCEEF69-07AC-C898-1306-E3DFCC5D608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63303F0-E9B3-F70C-26AF-1152661A181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1E4566-1298-52F0-C12C-88563B70D340}"/>
              </a:ext>
            </a:extLst>
          </p:cNvPr>
          <p:cNvSpPr>
            <a:spLocks noGrp="1"/>
          </p:cNvSpPr>
          <p:nvPr>
            <p:ph type="dt" sz="half" idx="10"/>
          </p:nvPr>
        </p:nvSpPr>
        <p:spPr/>
        <p:txBody>
          <a:bodyPr/>
          <a:lstStyle/>
          <a:p>
            <a:fld id="{63F29550-FD99-0E40-B793-C0582F38459D}" type="datetimeFigureOut">
              <a:rPr lang="en-US" smtClean="0"/>
              <a:t>11/23/23</a:t>
            </a:fld>
            <a:endParaRPr lang="en-US"/>
          </a:p>
        </p:txBody>
      </p:sp>
      <p:sp>
        <p:nvSpPr>
          <p:cNvPr id="5" name="Footer Placeholder 4">
            <a:extLst>
              <a:ext uri="{FF2B5EF4-FFF2-40B4-BE49-F238E27FC236}">
                <a16:creationId xmlns:a16="http://schemas.microsoft.com/office/drawing/2014/main" id="{3617E0E5-4360-D033-D991-74D70AF6138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C500987-548B-33C0-242F-97AED4FE23A8}"/>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27358701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43CFF-1167-8761-AD0B-62099F13660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B809530-B063-0FD9-B9DB-FA3806D5EC2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F7F73A7-FC74-447F-238C-C8E4027E6DE6}"/>
              </a:ext>
            </a:extLst>
          </p:cNvPr>
          <p:cNvSpPr>
            <a:spLocks noGrp="1"/>
          </p:cNvSpPr>
          <p:nvPr>
            <p:ph type="dt" sz="half" idx="10"/>
          </p:nvPr>
        </p:nvSpPr>
        <p:spPr/>
        <p:txBody>
          <a:bodyPr/>
          <a:lstStyle/>
          <a:p>
            <a:fld id="{63F29550-FD99-0E40-B793-C0582F38459D}" type="datetimeFigureOut">
              <a:rPr lang="en-US" smtClean="0"/>
              <a:t>11/23/23</a:t>
            </a:fld>
            <a:endParaRPr lang="en-US"/>
          </a:p>
        </p:txBody>
      </p:sp>
      <p:sp>
        <p:nvSpPr>
          <p:cNvPr id="5" name="Footer Placeholder 4">
            <a:extLst>
              <a:ext uri="{FF2B5EF4-FFF2-40B4-BE49-F238E27FC236}">
                <a16:creationId xmlns:a16="http://schemas.microsoft.com/office/drawing/2014/main" id="{E612117A-CBFE-A0C0-F487-415D6F783B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C76E46-3A08-E376-8838-75B81FF8A5A0}"/>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36061602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650CF2-3B14-1F72-AA8E-1C67EA65DE6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BD45097-FAB3-8596-9A8C-62EC851C37D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36CC6EA-E264-374E-F7E2-3986C12A0674}"/>
              </a:ext>
            </a:extLst>
          </p:cNvPr>
          <p:cNvSpPr>
            <a:spLocks noGrp="1"/>
          </p:cNvSpPr>
          <p:nvPr>
            <p:ph type="dt" sz="half" idx="10"/>
          </p:nvPr>
        </p:nvSpPr>
        <p:spPr/>
        <p:txBody>
          <a:bodyPr/>
          <a:lstStyle/>
          <a:p>
            <a:fld id="{63F29550-FD99-0E40-B793-C0582F38459D}" type="datetimeFigureOut">
              <a:rPr lang="en-US" smtClean="0"/>
              <a:t>11/23/23</a:t>
            </a:fld>
            <a:endParaRPr lang="en-US"/>
          </a:p>
        </p:txBody>
      </p:sp>
      <p:sp>
        <p:nvSpPr>
          <p:cNvPr id="5" name="Footer Placeholder 4">
            <a:extLst>
              <a:ext uri="{FF2B5EF4-FFF2-40B4-BE49-F238E27FC236}">
                <a16:creationId xmlns:a16="http://schemas.microsoft.com/office/drawing/2014/main" id="{AAAB3C8C-33F4-1682-3130-D81A2B81AE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2052A9-F0B4-BC24-872C-91407764049C}"/>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22537550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38AA6-405A-8ECE-C5D0-C461655CC45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976DF2B-AD00-F7F8-5FE6-4FD38648C69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3D2FC10-1D16-7231-D910-EF4F58F9857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4673A8B-8FD9-0E05-68C3-432DDE826B18}"/>
              </a:ext>
            </a:extLst>
          </p:cNvPr>
          <p:cNvSpPr>
            <a:spLocks noGrp="1"/>
          </p:cNvSpPr>
          <p:nvPr>
            <p:ph type="dt" sz="half" idx="10"/>
          </p:nvPr>
        </p:nvSpPr>
        <p:spPr/>
        <p:txBody>
          <a:bodyPr/>
          <a:lstStyle/>
          <a:p>
            <a:fld id="{63F29550-FD99-0E40-B793-C0582F38459D}" type="datetimeFigureOut">
              <a:rPr lang="en-US" smtClean="0"/>
              <a:t>11/23/23</a:t>
            </a:fld>
            <a:endParaRPr lang="en-US"/>
          </a:p>
        </p:txBody>
      </p:sp>
      <p:sp>
        <p:nvSpPr>
          <p:cNvPr id="6" name="Footer Placeholder 5">
            <a:extLst>
              <a:ext uri="{FF2B5EF4-FFF2-40B4-BE49-F238E27FC236}">
                <a16:creationId xmlns:a16="http://schemas.microsoft.com/office/drawing/2014/main" id="{22333EDB-3BE6-2E8A-1700-312A846A0C5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0BEDAA7-F629-6DB4-4E21-932909F9CA14}"/>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33158113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453330-47C9-3CCC-3261-7BFD6774F14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810A29F-921E-F37A-9412-ADCD710AB10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1A258E5-6928-98A2-B87F-A2FA0340670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62F7342-3970-1B7C-A8AC-33F7FA7E41A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2CA5F87-AC0E-20E9-3E86-D0F017B0714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AE7B40F-787A-F295-D461-43287EA2FC2F}"/>
              </a:ext>
            </a:extLst>
          </p:cNvPr>
          <p:cNvSpPr>
            <a:spLocks noGrp="1"/>
          </p:cNvSpPr>
          <p:nvPr>
            <p:ph type="dt" sz="half" idx="10"/>
          </p:nvPr>
        </p:nvSpPr>
        <p:spPr/>
        <p:txBody>
          <a:bodyPr/>
          <a:lstStyle/>
          <a:p>
            <a:fld id="{63F29550-FD99-0E40-B793-C0582F38459D}" type="datetimeFigureOut">
              <a:rPr lang="en-US" smtClean="0"/>
              <a:t>11/23/23</a:t>
            </a:fld>
            <a:endParaRPr lang="en-US"/>
          </a:p>
        </p:txBody>
      </p:sp>
      <p:sp>
        <p:nvSpPr>
          <p:cNvPr id="8" name="Footer Placeholder 7">
            <a:extLst>
              <a:ext uri="{FF2B5EF4-FFF2-40B4-BE49-F238E27FC236}">
                <a16:creationId xmlns:a16="http://schemas.microsoft.com/office/drawing/2014/main" id="{4A48ECCB-3F5E-A2C3-EE33-C1BBBBE4CC0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04BCFDE-6692-EB3F-CE01-0543FCD47603}"/>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9722314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D176D8-5896-6D7E-886D-510973E043E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5803899-9E9D-2929-8229-C5EA6EAF2B4B}"/>
              </a:ext>
            </a:extLst>
          </p:cNvPr>
          <p:cNvSpPr>
            <a:spLocks noGrp="1"/>
          </p:cNvSpPr>
          <p:nvPr>
            <p:ph type="dt" sz="half" idx="10"/>
          </p:nvPr>
        </p:nvSpPr>
        <p:spPr/>
        <p:txBody>
          <a:bodyPr/>
          <a:lstStyle/>
          <a:p>
            <a:fld id="{63F29550-FD99-0E40-B793-C0582F38459D}" type="datetimeFigureOut">
              <a:rPr lang="en-US" smtClean="0"/>
              <a:t>11/23/23</a:t>
            </a:fld>
            <a:endParaRPr lang="en-US"/>
          </a:p>
        </p:txBody>
      </p:sp>
      <p:sp>
        <p:nvSpPr>
          <p:cNvPr id="4" name="Footer Placeholder 3">
            <a:extLst>
              <a:ext uri="{FF2B5EF4-FFF2-40B4-BE49-F238E27FC236}">
                <a16:creationId xmlns:a16="http://schemas.microsoft.com/office/drawing/2014/main" id="{C8063294-C59F-DD59-D913-734BF84EA69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5FB17AD-A913-8E4F-9291-46261F8DBE6B}"/>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41534296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54B6F4A-47EA-783C-222D-052E5D78F29B}"/>
              </a:ext>
            </a:extLst>
          </p:cNvPr>
          <p:cNvSpPr>
            <a:spLocks noGrp="1"/>
          </p:cNvSpPr>
          <p:nvPr>
            <p:ph type="dt" sz="half" idx="10"/>
          </p:nvPr>
        </p:nvSpPr>
        <p:spPr/>
        <p:txBody>
          <a:bodyPr/>
          <a:lstStyle/>
          <a:p>
            <a:fld id="{63F29550-FD99-0E40-B793-C0582F38459D}" type="datetimeFigureOut">
              <a:rPr lang="en-US" smtClean="0"/>
              <a:t>11/23/23</a:t>
            </a:fld>
            <a:endParaRPr lang="en-US"/>
          </a:p>
        </p:txBody>
      </p:sp>
      <p:sp>
        <p:nvSpPr>
          <p:cNvPr id="3" name="Footer Placeholder 2">
            <a:extLst>
              <a:ext uri="{FF2B5EF4-FFF2-40B4-BE49-F238E27FC236}">
                <a16:creationId xmlns:a16="http://schemas.microsoft.com/office/drawing/2014/main" id="{2CFA1A3D-FAA2-ED40-00E2-078A9493D8D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EFE6E78-0462-8B47-7E2A-B2500AED9A9C}"/>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13167105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236D3D-484F-D88D-F3B3-ED747D413F2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97106FE-3C7D-00FA-C8E8-2AFE2BB2ACF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D1FD542-B223-E90B-22B2-6A6122E5A6E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32C9F1C-5A23-B557-E0E7-6EBCB199E853}"/>
              </a:ext>
            </a:extLst>
          </p:cNvPr>
          <p:cNvSpPr>
            <a:spLocks noGrp="1"/>
          </p:cNvSpPr>
          <p:nvPr>
            <p:ph type="dt" sz="half" idx="10"/>
          </p:nvPr>
        </p:nvSpPr>
        <p:spPr/>
        <p:txBody>
          <a:bodyPr/>
          <a:lstStyle/>
          <a:p>
            <a:fld id="{63F29550-FD99-0E40-B793-C0582F38459D}" type="datetimeFigureOut">
              <a:rPr lang="en-US" smtClean="0"/>
              <a:t>11/23/23</a:t>
            </a:fld>
            <a:endParaRPr lang="en-US"/>
          </a:p>
        </p:txBody>
      </p:sp>
      <p:sp>
        <p:nvSpPr>
          <p:cNvPr id="6" name="Footer Placeholder 5">
            <a:extLst>
              <a:ext uri="{FF2B5EF4-FFF2-40B4-BE49-F238E27FC236}">
                <a16:creationId xmlns:a16="http://schemas.microsoft.com/office/drawing/2014/main" id="{2B4086D6-B95E-8B0A-DEC3-D79B4792E84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6CF3C1F-119B-9C4F-798E-1A7C1ABC9F76}"/>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23435242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6EEE23-0E4D-D546-30DF-FF77212015E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98914E4-E879-D6B2-F379-A35B1DAB642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999B992-CA53-A768-467F-B569F7F0551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048D6E9-F9D9-D92F-D786-92344E8FFFDA}"/>
              </a:ext>
            </a:extLst>
          </p:cNvPr>
          <p:cNvSpPr>
            <a:spLocks noGrp="1"/>
          </p:cNvSpPr>
          <p:nvPr>
            <p:ph type="dt" sz="half" idx="10"/>
          </p:nvPr>
        </p:nvSpPr>
        <p:spPr/>
        <p:txBody>
          <a:bodyPr/>
          <a:lstStyle/>
          <a:p>
            <a:fld id="{63F29550-FD99-0E40-B793-C0582F38459D}" type="datetimeFigureOut">
              <a:rPr lang="en-US" smtClean="0"/>
              <a:t>11/23/23</a:t>
            </a:fld>
            <a:endParaRPr lang="en-US"/>
          </a:p>
        </p:txBody>
      </p:sp>
      <p:sp>
        <p:nvSpPr>
          <p:cNvPr id="6" name="Footer Placeholder 5">
            <a:extLst>
              <a:ext uri="{FF2B5EF4-FFF2-40B4-BE49-F238E27FC236}">
                <a16:creationId xmlns:a16="http://schemas.microsoft.com/office/drawing/2014/main" id="{01F2EDC9-32DD-5853-A3B2-811C9869771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2B4F48E-9373-1542-497A-D04F17519DCE}"/>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30040923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1DAF38B-BF3E-1190-9FD2-23DF0E1EC7B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29703C4-8986-0469-5E2C-2D875D23F30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0BB5FC5-F0C6-142D-71E5-47372273F41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F29550-FD99-0E40-B793-C0582F38459D}" type="datetimeFigureOut">
              <a:rPr lang="en-US" smtClean="0"/>
              <a:t>11/23/23</a:t>
            </a:fld>
            <a:endParaRPr lang="en-US"/>
          </a:p>
        </p:txBody>
      </p:sp>
      <p:sp>
        <p:nvSpPr>
          <p:cNvPr id="5" name="Footer Placeholder 4">
            <a:extLst>
              <a:ext uri="{FF2B5EF4-FFF2-40B4-BE49-F238E27FC236}">
                <a16:creationId xmlns:a16="http://schemas.microsoft.com/office/drawing/2014/main" id="{AB1A9411-C3A1-1034-E275-C28BBD1D19B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386C5C3-8A79-DC1A-2213-4008A92314E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31A1AA-F709-884C-A135-F6CEB10F86F2}" type="slidenum">
              <a:rPr lang="en-US" smtClean="0"/>
              <a:t>‹#›</a:t>
            </a:fld>
            <a:endParaRPr lang="en-US"/>
          </a:p>
        </p:txBody>
      </p:sp>
    </p:spTree>
    <p:extLst>
      <p:ext uri="{BB962C8B-B14F-4D97-AF65-F5344CB8AC3E}">
        <p14:creationId xmlns:p14="http://schemas.microsoft.com/office/powerpoint/2010/main" val="1586149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C53710-88E1-B8A3-882D-A480370C132B}"/>
              </a:ext>
            </a:extLst>
          </p:cNvPr>
          <p:cNvSpPr>
            <a:spLocks noGrp="1"/>
          </p:cNvSpPr>
          <p:nvPr>
            <p:ph type="ctrTitle"/>
          </p:nvPr>
        </p:nvSpPr>
        <p:spPr/>
        <p:txBody>
          <a:bodyPr>
            <a:normAutofit fontScale="90000"/>
          </a:bodyPr>
          <a:lstStyle/>
          <a:p>
            <a:r>
              <a:rPr lang="en-US" dirty="0"/>
              <a:t>Effects of AP medication on cortical thickness and normative brain organization</a:t>
            </a:r>
          </a:p>
        </p:txBody>
      </p:sp>
      <p:sp>
        <p:nvSpPr>
          <p:cNvPr id="3" name="Subtitle 2">
            <a:extLst>
              <a:ext uri="{FF2B5EF4-FFF2-40B4-BE49-F238E27FC236}">
                <a16:creationId xmlns:a16="http://schemas.microsoft.com/office/drawing/2014/main" id="{A2C3C235-D08C-13EB-9FD7-3CD20FB0AA63}"/>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39685577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9BF03A1-4B36-506B-7F79-2FF64610A165}"/>
              </a:ext>
            </a:extLst>
          </p:cNvPr>
          <p:cNvSpPr txBox="1"/>
          <p:nvPr/>
        </p:nvSpPr>
        <p:spPr>
          <a:xfrm>
            <a:off x="0" y="3995678"/>
            <a:ext cx="10009631" cy="923330"/>
          </a:xfrm>
          <a:prstGeom prst="rect">
            <a:avLst/>
          </a:prstGeom>
          <a:noFill/>
        </p:spPr>
        <p:txBody>
          <a:bodyPr wrap="square" rtlCol="0">
            <a:spAutoFit/>
          </a:bodyPr>
          <a:lstStyle/>
          <a:p>
            <a:r>
              <a:rPr lang="en-US" b="1" dirty="0">
                <a:latin typeface="HELVETICA LIGHT" panose="020B0403020202020204" pitchFamily="34" charset="0"/>
              </a:rPr>
              <a:t>Supplementary Figure 4</a:t>
            </a:r>
            <a:r>
              <a:rPr lang="en-US" b="1" dirty="0">
                <a:latin typeface="Helvetica Light" panose="020B0403020202020204" pitchFamily="34" charset="0"/>
              </a:rPr>
              <a:t> Correlations between features of the brain that are associated with antipsychotic related cortical thinning.</a:t>
            </a:r>
            <a:r>
              <a:rPr lang="en-CA" dirty="0">
                <a:latin typeface="Helvetica Light" panose="020B0403020202020204" pitchFamily="34" charset="0"/>
              </a:rPr>
              <a:t> Left panel show correlation matrix. Right panel shows a spring-embedded representation of the correlations</a:t>
            </a:r>
            <a:endParaRPr lang="en-US" dirty="0">
              <a:latin typeface="Helvetica Light" panose="020B0403020202020204" pitchFamily="34" charset="0"/>
            </a:endParaRPr>
          </a:p>
        </p:txBody>
      </p:sp>
      <p:pic>
        <p:nvPicPr>
          <p:cNvPr id="7" name="Picture 6">
            <a:extLst>
              <a:ext uri="{FF2B5EF4-FFF2-40B4-BE49-F238E27FC236}">
                <a16:creationId xmlns:a16="http://schemas.microsoft.com/office/drawing/2014/main" id="{8E2FD659-43FC-F269-29D8-F10DA827FBEE}"/>
              </a:ext>
            </a:extLst>
          </p:cNvPr>
          <p:cNvPicPr>
            <a:picLocks noChangeAspect="1"/>
          </p:cNvPicPr>
          <p:nvPr/>
        </p:nvPicPr>
        <p:blipFill>
          <a:blip r:embed="rId2"/>
          <a:stretch>
            <a:fillRect/>
          </a:stretch>
        </p:blipFill>
        <p:spPr>
          <a:xfrm>
            <a:off x="162339" y="0"/>
            <a:ext cx="5192694" cy="3866395"/>
          </a:xfrm>
          <a:prstGeom prst="rect">
            <a:avLst/>
          </a:prstGeom>
        </p:spPr>
      </p:pic>
      <p:pic>
        <p:nvPicPr>
          <p:cNvPr id="8" name="Picture 7">
            <a:extLst>
              <a:ext uri="{FF2B5EF4-FFF2-40B4-BE49-F238E27FC236}">
                <a16:creationId xmlns:a16="http://schemas.microsoft.com/office/drawing/2014/main" id="{9995E5FB-B45B-D7AC-AB84-2E9967F577BC}"/>
              </a:ext>
            </a:extLst>
          </p:cNvPr>
          <p:cNvPicPr>
            <a:picLocks noChangeAspect="1"/>
          </p:cNvPicPr>
          <p:nvPr/>
        </p:nvPicPr>
        <p:blipFill>
          <a:blip r:embed="rId3"/>
          <a:stretch>
            <a:fillRect/>
          </a:stretch>
        </p:blipFill>
        <p:spPr>
          <a:xfrm>
            <a:off x="5355033" y="-1"/>
            <a:ext cx="4836037" cy="3866395"/>
          </a:xfrm>
          <a:prstGeom prst="rect">
            <a:avLst/>
          </a:prstGeom>
        </p:spPr>
      </p:pic>
    </p:spTree>
    <p:extLst>
      <p:ext uri="{BB962C8B-B14F-4D97-AF65-F5344CB8AC3E}">
        <p14:creationId xmlns:p14="http://schemas.microsoft.com/office/powerpoint/2010/main" val="30522586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5F27486F-98D9-4D58-348F-AEC2F098E9F0}"/>
              </a:ext>
            </a:extLst>
          </p:cNvPr>
          <p:cNvGraphicFramePr>
            <a:graphicFrameLocks noGrp="1"/>
          </p:cNvGraphicFramePr>
          <p:nvPr/>
        </p:nvGraphicFramePr>
        <p:xfrm>
          <a:off x="1040987" y="1570981"/>
          <a:ext cx="6154854" cy="4667772"/>
        </p:xfrm>
        <a:graphic>
          <a:graphicData uri="http://schemas.openxmlformats.org/drawingml/2006/table">
            <a:tbl>
              <a:tblPr/>
              <a:tblGrid>
                <a:gridCol w="1997339">
                  <a:extLst>
                    <a:ext uri="{9D8B030D-6E8A-4147-A177-3AD203B41FA5}">
                      <a16:colId xmlns:a16="http://schemas.microsoft.com/office/drawing/2014/main" val="838970192"/>
                    </a:ext>
                  </a:extLst>
                </a:gridCol>
                <a:gridCol w="905029">
                  <a:extLst>
                    <a:ext uri="{9D8B030D-6E8A-4147-A177-3AD203B41FA5}">
                      <a16:colId xmlns:a16="http://schemas.microsoft.com/office/drawing/2014/main" val="3317996612"/>
                    </a:ext>
                  </a:extLst>
                </a:gridCol>
                <a:gridCol w="1134319">
                  <a:extLst>
                    <a:ext uri="{9D8B030D-6E8A-4147-A177-3AD203B41FA5}">
                      <a16:colId xmlns:a16="http://schemas.microsoft.com/office/drawing/2014/main" val="1085651003"/>
                    </a:ext>
                  </a:extLst>
                </a:gridCol>
                <a:gridCol w="1018572">
                  <a:extLst>
                    <a:ext uri="{9D8B030D-6E8A-4147-A177-3AD203B41FA5}">
                      <a16:colId xmlns:a16="http://schemas.microsoft.com/office/drawing/2014/main" val="363013619"/>
                    </a:ext>
                  </a:extLst>
                </a:gridCol>
                <a:gridCol w="1099595">
                  <a:extLst>
                    <a:ext uri="{9D8B030D-6E8A-4147-A177-3AD203B41FA5}">
                      <a16:colId xmlns:a16="http://schemas.microsoft.com/office/drawing/2014/main" val="1488056927"/>
                    </a:ext>
                  </a:extLst>
                </a:gridCol>
              </a:tblGrid>
              <a:tr h="452432">
                <a:tc>
                  <a:txBody>
                    <a:bodyPr/>
                    <a:lstStyle/>
                    <a:p>
                      <a:pPr algn="ctr"/>
                      <a:r>
                        <a:rPr lang="en-CA" sz="1200" b="1">
                          <a:solidFill>
                            <a:srgbClr val="000000"/>
                          </a:solidFill>
                          <a:effectLst/>
                          <a:latin typeface="Helvetica Neue" panose="02000503000000020004" pitchFamily="2" charset="0"/>
                        </a:rPr>
                        <a:t>Covariate</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pPr algn="ctr"/>
                      <a:r>
                        <a:rPr lang="en-CA" sz="1200" b="1">
                          <a:solidFill>
                            <a:srgbClr val="000000"/>
                          </a:solidFill>
                          <a:effectLst/>
                          <a:latin typeface="Helvetica Neue" panose="02000503000000020004" pitchFamily="2" charset="0"/>
                        </a:rPr>
                        <a:t>Estimate</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pPr algn="ctr"/>
                      <a:r>
                        <a:rPr lang="en-CA" sz="1200" b="1">
                          <a:solidFill>
                            <a:srgbClr val="000000"/>
                          </a:solidFill>
                          <a:effectLst/>
                          <a:latin typeface="Helvetica Neue" panose="02000503000000020004" pitchFamily="2" charset="0"/>
                        </a:rPr>
                        <a:t>Std. Error</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pPr algn="ctr"/>
                      <a:r>
                        <a:rPr lang="en-CA" sz="1200" b="1">
                          <a:solidFill>
                            <a:srgbClr val="000000"/>
                          </a:solidFill>
                          <a:effectLst/>
                          <a:latin typeface="Helvetica Neue" panose="02000503000000020004" pitchFamily="2" charset="0"/>
                        </a:rPr>
                        <a:t>t-value</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pPr algn="ctr"/>
                      <a:r>
                        <a:rPr lang="en-CA" sz="1200" b="1">
                          <a:solidFill>
                            <a:srgbClr val="000000"/>
                          </a:solidFill>
                          <a:effectLst/>
                          <a:latin typeface="Helvetica Neue" panose="02000503000000020004" pitchFamily="2" charset="0"/>
                        </a:rPr>
                        <a:t>p-value</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extLst>
                  <a:ext uri="{0D108BD9-81ED-4DB2-BD59-A6C34878D82A}">
                    <a16:rowId xmlns:a16="http://schemas.microsoft.com/office/drawing/2014/main" val="1589592173"/>
                  </a:ext>
                </a:extLst>
              </a:tr>
              <a:tr h="651060">
                <a:tc>
                  <a:txBody>
                    <a:bodyPr/>
                    <a:lstStyle/>
                    <a:p>
                      <a:pPr algn="ctr"/>
                      <a:r>
                        <a:rPr lang="en-CA" sz="1200" b="1">
                          <a:solidFill>
                            <a:srgbClr val="000000"/>
                          </a:solidFill>
                          <a:effectLst/>
                          <a:latin typeface="Helvetica Neue" panose="02000503000000020004" pitchFamily="2" charset="0"/>
                        </a:rPr>
                        <a:t>Total symptoms score</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pPr algn="ctr"/>
                      <a:r>
                        <a:rPr lang="en-CA" sz="1200">
                          <a:solidFill>
                            <a:srgbClr val="000000"/>
                          </a:solidFill>
                          <a:effectLst/>
                          <a:latin typeface="Helvetica Neue" panose="02000503000000020004" pitchFamily="2" charset="0"/>
                        </a:rPr>
                        <a:t>-1.2E-06</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dirty="0">
                          <a:solidFill>
                            <a:srgbClr val="000000"/>
                          </a:solidFill>
                          <a:effectLst/>
                          <a:latin typeface="Helvetica Neue" panose="02000503000000020004" pitchFamily="2" charset="0"/>
                        </a:rPr>
                        <a:t>2.5E-07</a:t>
                      </a:r>
                      <a:endParaRPr lang="en-CA" sz="1200" dirty="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dirty="0">
                          <a:solidFill>
                            <a:srgbClr val="000000"/>
                          </a:solidFill>
                          <a:effectLst/>
                          <a:latin typeface="Helvetica Neue" panose="02000503000000020004" pitchFamily="2" charset="0"/>
                        </a:rPr>
                        <a:t>-4.77</a:t>
                      </a:r>
                      <a:endParaRPr lang="en-CA" sz="1200" dirty="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0.0000053</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695848013"/>
                  </a:ext>
                </a:extLst>
              </a:tr>
              <a:tr h="651060">
                <a:tc>
                  <a:txBody>
                    <a:bodyPr/>
                    <a:lstStyle/>
                    <a:p>
                      <a:pPr algn="ctr"/>
                      <a:r>
                        <a:rPr lang="en-CA" sz="1200" b="1">
                          <a:solidFill>
                            <a:srgbClr val="000000"/>
                          </a:solidFill>
                          <a:effectLst/>
                          <a:latin typeface="Helvetica Neue" panose="02000503000000020004" pitchFamily="2" charset="0"/>
                        </a:rPr>
                        <a:t>Positive symptoms score</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pPr algn="ctr"/>
                      <a:r>
                        <a:rPr lang="en-CA" sz="1200">
                          <a:solidFill>
                            <a:srgbClr val="000000"/>
                          </a:solidFill>
                          <a:effectLst/>
                          <a:latin typeface="Helvetica Neue" panose="02000503000000020004" pitchFamily="2" charset="0"/>
                        </a:rPr>
                        <a:t>-1.2E-06</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2.6E-07</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dirty="0">
                          <a:solidFill>
                            <a:srgbClr val="000000"/>
                          </a:solidFill>
                          <a:effectLst/>
                          <a:latin typeface="Helvetica Neue" panose="02000503000000020004" pitchFamily="2" charset="0"/>
                        </a:rPr>
                        <a:t>-4.60</a:t>
                      </a:r>
                      <a:endParaRPr lang="en-CA" sz="1200" dirty="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0.0000106</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65660245"/>
                  </a:ext>
                </a:extLst>
              </a:tr>
              <a:tr h="651060">
                <a:tc>
                  <a:txBody>
                    <a:bodyPr/>
                    <a:lstStyle/>
                    <a:p>
                      <a:pPr algn="ctr"/>
                      <a:r>
                        <a:rPr lang="en-CA" sz="1200" b="1">
                          <a:solidFill>
                            <a:srgbClr val="000000"/>
                          </a:solidFill>
                          <a:effectLst/>
                          <a:latin typeface="Helvetica Neue" panose="02000503000000020004" pitchFamily="2" charset="0"/>
                        </a:rPr>
                        <a:t>Negative symptoms score</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pPr algn="ctr"/>
                      <a:r>
                        <a:rPr lang="en-CA" sz="1200">
                          <a:solidFill>
                            <a:srgbClr val="000000"/>
                          </a:solidFill>
                          <a:effectLst/>
                          <a:latin typeface="Helvetica Neue" panose="02000503000000020004" pitchFamily="2" charset="0"/>
                        </a:rPr>
                        <a:t>-1.2E-06</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2.5E-07</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-4.86</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0.0000036</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41478519"/>
                  </a:ext>
                </a:extLst>
              </a:tr>
              <a:tr h="452432">
                <a:tc>
                  <a:txBody>
                    <a:bodyPr/>
                    <a:lstStyle/>
                    <a:p>
                      <a:pPr algn="ctr"/>
                      <a:r>
                        <a:rPr lang="en-CA" sz="1200" b="1">
                          <a:solidFill>
                            <a:srgbClr val="000000"/>
                          </a:solidFill>
                          <a:effectLst/>
                          <a:latin typeface="Helvetica Neue" panose="02000503000000020004" pitchFamily="2" charset="0"/>
                        </a:rPr>
                        <a:t>BMI</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pPr algn="ctr"/>
                      <a:r>
                        <a:rPr lang="en-CA" sz="1200">
                          <a:solidFill>
                            <a:srgbClr val="000000"/>
                          </a:solidFill>
                          <a:effectLst/>
                          <a:latin typeface="Helvetica Neue" panose="02000503000000020004" pitchFamily="2" charset="0"/>
                        </a:rPr>
                        <a:t>-1.1E-06</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2.5E-07</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-4.30</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0.0000347</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71531968"/>
                  </a:ext>
                </a:extLst>
              </a:tr>
              <a:tr h="452432">
                <a:tc>
                  <a:txBody>
                    <a:bodyPr/>
                    <a:lstStyle/>
                    <a:p>
                      <a:pPr algn="ctr"/>
                      <a:r>
                        <a:rPr lang="en-CA" sz="1200" b="1">
                          <a:solidFill>
                            <a:srgbClr val="000000"/>
                          </a:solidFill>
                          <a:effectLst/>
                          <a:latin typeface="Helvetica Neue" panose="02000503000000020004" pitchFamily="2" charset="0"/>
                        </a:rPr>
                        <a:t>Hospital days</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pPr algn="ctr"/>
                      <a:r>
                        <a:rPr lang="en-CA" sz="1200">
                          <a:solidFill>
                            <a:srgbClr val="000000"/>
                          </a:solidFill>
                          <a:effectLst/>
                          <a:latin typeface="Helvetica Neue" panose="02000503000000020004" pitchFamily="2" charset="0"/>
                        </a:rPr>
                        <a:t>-1.0E-06</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3.1E-07</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-3.31</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0.0012269</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89935946"/>
                  </a:ext>
                </a:extLst>
              </a:tr>
              <a:tr h="452432">
                <a:tc>
                  <a:txBody>
                    <a:bodyPr/>
                    <a:lstStyle/>
                    <a:p>
                      <a:pPr algn="ctr"/>
                      <a:r>
                        <a:rPr lang="en-CA" sz="1200" b="1">
                          <a:solidFill>
                            <a:srgbClr val="000000"/>
                          </a:solidFill>
                          <a:effectLst/>
                          <a:latin typeface="Helvetica Neue" panose="02000503000000020004" pitchFamily="2" charset="0"/>
                        </a:rPr>
                        <a:t>Times admitted</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pPr algn="ctr"/>
                      <a:r>
                        <a:rPr lang="en-CA" sz="1200">
                          <a:solidFill>
                            <a:srgbClr val="000000"/>
                          </a:solidFill>
                          <a:effectLst/>
                          <a:latin typeface="Helvetica Neue" panose="02000503000000020004" pitchFamily="2" charset="0"/>
                        </a:rPr>
                        <a:t>-1.1E-06</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2.8E-07</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-3.72</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0.0003040</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40764742"/>
                  </a:ext>
                </a:extLst>
              </a:tr>
              <a:tr h="452432">
                <a:tc>
                  <a:txBody>
                    <a:bodyPr/>
                    <a:lstStyle/>
                    <a:p>
                      <a:pPr algn="ctr"/>
                      <a:r>
                        <a:rPr lang="en-CA" sz="1200" b="1">
                          <a:solidFill>
                            <a:srgbClr val="000000"/>
                          </a:solidFill>
                          <a:effectLst/>
                          <a:latin typeface="Helvetica Neue" panose="02000503000000020004" pitchFamily="2" charset="0"/>
                        </a:rPr>
                        <a:t>GAF</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pPr algn="ctr"/>
                      <a:r>
                        <a:rPr lang="en-CA" sz="1200">
                          <a:solidFill>
                            <a:srgbClr val="000000"/>
                          </a:solidFill>
                          <a:effectLst/>
                          <a:latin typeface="Helvetica Neue" panose="02000503000000020004" pitchFamily="2" charset="0"/>
                        </a:rPr>
                        <a:t>-1.2E-06</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2.8E-07</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-4.12</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0.0000688</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36888812"/>
                  </a:ext>
                </a:extLst>
              </a:tr>
              <a:tr h="452432">
                <a:tc>
                  <a:txBody>
                    <a:bodyPr/>
                    <a:lstStyle/>
                    <a:p>
                      <a:pPr algn="ctr"/>
                      <a:r>
                        <a:rPr lang="en-CA" sz="1200" b="1">
                          <a:solidFill>
                            <a:srgbClr val="000000"/>
                          </a:solidFill>
                          <a:effectLst/>
                          <a:latin typeface="Helvetica Neue" panose="02000503000000020004" pitchFamily="2" charset="0"/>
                        </a:rPr>
                        <a:t>SOFAS</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pPr algn="ctr"/>
                      <a:r>
                        <a:rPr lang="en-CA" sz="1200">
                          <a:solidFill>
                            <a:srgbClr val="000000"/>
                          </a:solidFill>
                          <a:effectLst/>
                          <a:latin typeface="Helvetica Neue" panose="02000503000000020004" pitchFamily="2" charset="0"/>
                        </a:rPr>
                        <a:t>-1.2E-06</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2.8E-07</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-4.19</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dirty="0">
                          <a:solidFill>
                            <a:srgbClr val="000000"/>
                          </a:solidFill>
                          <a:effectLst/>
                          <a:latin typeface="Helvetica Neue" panose="02000503000000020004" pitchFamily="2" charset="0"/>
                        </a:rPr>
                        <a:t>0.0000532</a:t>
                      </a:r>
                      <a:endParaRPr lang="en-CA" sz="1200" dirty="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3577999"/>
                  </a:ext>
                </a:extLst>
              </a:tr>
            </a:tbl>
          </a:graphicData>
        </a:graphic>
      </p:graphicFrame>
      <p:sp>
        <p:nvSpPr>
          <p:cNvPr id="5" name="TextBox 4">
            <a:extLst>
              <a:ext uri="{FF2B5EF4-FFF2-40B4-BE49-F238E27FC236}">
                <a16:creationId xmlns:a16="http://schemas.microsoft.com/office/drawing/2014/main" id="{52C8B470-7AE5-1157-0C99-323D89863ED7}"/>
              </a:ext>
            </a:extLst>
          </p:cNvPr>
          <p:cNvSpPr txBox="1"/>
          <p:nvPr/>
        </p:nvSpPr>
        <p:spPr>
          <a:xfrm>
            <a:off x="748008" y="358284"/>
            <a:ext cx="6740812" cy="1477328"/>
          </a:xfrm>
          <a:prstGeom prst="rect">
            <a:avLst/>
          </a:prstGeom>
          <a:noFill/>
        </p:spPr>
        <p:txBody>
          <a:bodyPr wrap="square" rtlCol="0">
            <a:spAutoFit/>
          </a:bodyPr>
          <a:lstStyle/>
          <a:p>
            <a:r>
              <a:rPr lang="en-CA" dirty="0">
                <a:solidFill>
                  <a:srgbClr val="000000"/>
                </a:solidFill>
                <a:effectLst/>
                <a:latin typeface="Helvetica Neue" panose="02000503000000020004" pitchFamily="2" charset="0"/>
              </a:rPr>
              <a:t>Supplementary table 1 shows the estimate, standard error, t-value and p-value of antipsychotic exposure on average cortical thickness when including one of the covariates at a time in the model.</a:t>
            </a:r>
          </a:p>
          <a:p>
            <a:endParaRPr lang="en-US" dirty="0"/>
          </a:p>
        </p:txBody>
      </p:sp>
      <p:sp>
        <p:nvSpPr>
          <p:cNvPr id="6" name="TextBox 5">
            <a:extLst>
              <a:ext uri="{FF2B5EF4-FFF2-40B4-BE49-F238E27FC236}">
                <a16:creationId xmlns:a16="http://schemas.microsoft.com/office/drawing/2014/main" id="{FBDE3B08-30DE-8E14-94E7-0AD129014407}"/>
              </a:ext>
            </a:extLst>
          </p:cNvPr>
          <p:cNvSpPr txBox="1"/>
          <p:nvPr/>
        </p:nvSpPr>
        <p:spPr>
          <a:xfrm>
            <a:off x="1122744" y="6331352"/>
            <a:ext cx="4609660" cy="461665"/>
          </a:xfrm>
          <a:prstGeom prst="rect">
            <a:avLst/>
          </a:prstGeom>
          <a:noFill/>
        </p:spPr>
        <p:txBody>
          <a:bodyPr wrap="none" rtlCol="0">
            <a:spAutoFit/>
          </a:bodyPr>
          <a:lstStyle/>
          <a:p>
            <a:r>
              <a:rPr lang="en-US" sz="1200" dirty="0"/>
              <a:t>BMI=Body Mass Index,</a:t>
            </a:r>
            <a:r>
              <a:rPr lang="en-CA" sz="1200" b="0" i="0" u="none" strike="noStrike" dirty="0">
                <a:solidFill>
                  <a:srgbClr val="000000"/>
                </a:solidFill>
                <a:effectLst/>
                <a:latin typeface="Arial" panose="020B0604020202020204" pitchFamily="34" charset="0"/>
              </a:rPr>
              <a:t> GAF=Global Assessment of Functioning, </a:t>
            </a:r>
          </a:p>
          <a:p>
            <a:r>
              <a:rPr lang="en-CA" sz="1200" b="0" i="0" u="none" strike="noStrike" dirty="0">
                <a:solidFill>
                  <a:srgbClr val="000000"/>
                </a:solidFill>
                <a:effectLst/>
                <a:latin typeface="Arial" panose="020B0604020202020204" pitchFamily="34" charset="0"/>
              </a:rPr>
              <a:t>SOFAS=Social and Occupational Functioning Assessment Scale</a:t>
            </a:r>
            <a:r>
              <a:rPr lang="en-US" sz="1200" dirty="0"/>
              <a:t> </a:t>
            </a:r>
          </a:p>
        </p:txBody>
      </p:sp>
    </p:spTree>
    <p:extLst>
      <p:ext uri="{BB962C8B-B14F-4D97-AF65-F5344CB8AC3E}">
        <p14:creationId xmlns:p14="http://schemas.microsoft.com/office/powerpoint/2010/main" val="23604738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13849668-625E-A944-24CC-293AA9A5B427}"/>
              </a:ext>
            </a:extLst>
          </p:cNvPr>
          <p:cNvGraphicFramePr>
            <a:graphicFrameLocks noGrp="1"/>
          </p:cNvGraphicFramePr>
          <p:nvPr>
            <p:extLst>
              <p:ext uri="{D42A27DB-BD31-4B8C-83A1-F6EECF244321}">
                <p14:modId xmlns:p14="http://schemas.microsoft.com/office/powerpoint/2010/main" val="422726685"/>
              </p:ext>
            </p:extLst>
          </p:nvPr>
        </p:nvGraphicFramePr>
        <p:xfrm>
          <a:off x="311427" y="1073427"/>
          <a:ext cx="9978885" cy="5784579"/>
        </p:xfrm>
        <a:graphic>
          <a:graphicData uri="http://schemas.openxmlformats.org/drawingml/2006/table">
            <a:tbl>
              <a:tblPr/>
              <a:tblGrid>
                <a:gridCol w="2294360">
                  <a:extLst>
                    <a:ext uri="{9D8B030D-6E8A-4147-A177-3AD203B41FA5}">
                      <a16:colId xmlns:a16="http://schemas.microsoft.com/office/drawing/2014/main" val="2507255791"/>
                    </a:ext>
                  </a:extLst>
                </a:gridCol>
                <a:gridCol w="927172">
                  <a:extLst>
                    <a:ext uri="{9D8B030D-6E8A-4147-A177-3AD203B41FA5}">
                      <a16:colId xmlns:a16="http://schemas.microsoft.com/office/drawing/2014/main" val="699789419"/>
                    </a:ext>
                  </a:extLst>
                </a:gridCol>
                <a:gridCol w="1414333">
                  <a:extLst>
                    <a:ext uri="{9D8B030D-6E8A-4147-A177-3AD203B41FA5}">
                      <a16:colId xmlns:a16="http://schemas.microsoft.com/office/drawing/2014/main" val="872452323"/>
                    </a:ext>
                  </a:extLst>
                </a:gridCol>
                <a:gridCol w="1760056">
                  <a:extLst>
                    <a:ext uri="{9D8B030D-6E8A-4147-A177-3AD203B41FA5}">
                      <a16:colId xmlns:a16="http://schemas.microsoft.com/office/drawing/2014/main" val="2179185136"/>
                    </a:ext>
                  </a:extLst>
                </a:gridCol>
                <a:gridCol w="1791482">
                  <a:extLst>
                    <a:ext uri="{9D8B030D-6E8A-4147-A177-3AD203B41FA5}">
                      <a16:colId xmlns:a16="http://schemas.microsoft.com/office/drawing/2014/main" val="2118931416"/>
                    </a:ext>
                  </a:extLst>
                </a:gridCol>
                <a:gridCol w="1791482">
                  <a:extLst>
                    <a:ext uri="{9D8B030D-6E8A-4147-A177-3AD203B41FA5}">
                      <a16:colId xmlns:a16="http://schemas.microsoft.com/office/drawing/2014/main" val="1421045032"/>
                    </a:ext>
                  </a:extLst>
                </a:gridCol>
              </a:tblGrid>
              <a:tr h="161213">
                <a:tc>
                  <a:txBody>
                    <a:bodyPr/>
                    <a:lstStyle/>
                    <a:p>
                      <a:r>
                        <a:rPr lang="en-CA" sz="900" b="1">
                          <a:solidFill>
                            <a:srgbClr val="000000"/>
                          </a:solidFill>
                          <a:effectLst/>
                          <a:latin typeface="Helvetica Neue" panose="02000503000000020004" pitchFamily="2" charset="0"/>
                        </a:rPr>
                        <a:t>source</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900" b="1">
                          <a:solidFill>
                            <a:srgbClr val="000000"/>
                          </a:solidFill>
                          <a:effectLst/>
                          <a:latin typeface="Helvetica Neue" panose="02000503000000020004" pitchFamily="2" charset="0"/>
                        </a:rPr>
                        <a:t>class</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900" b="1">
                          <a:solidFill>
                            <a:srgbClr val="000000"/>
                          </a:solidFill>
                          <a:effectLst/>
                          <a:latin typeface="Helvetica Neue" panose="02000503000000020004" pitchFamily="2" charset="0"/>
                        </a:rPr>
                        <a:t>target</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900" b="1">
                          <a:solidFill>
                            <a:srgbClr val="000000"/>
                          </a:solidFill>
                          <a:effectLst/>
                          <a:latin typeface="Helvetica Neue" panose="02000503000000020004" pitchFamily="2" charset="0"/>
                        </a:rPr>
                        <a:t>rho</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900" b="1">
                          <a:solidFill>
                            <a:srgbClr val="000000"/>
                          </a:solidFill>
                          <a:effectLst/>
                          <a:latin typeface="Helvetica Neue" panose="02000503000000020004" pitchFamily="2" charset="0"/>
                        </a:rPr>
                        <a:t>pspin</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900" b="1">
                          <a:solidFill>
                            <a:srgbClr val="000000"/>
                          </a:solidFill>
                          <a:effectLst/>
                          <a:latin typeface="Helvetica Neue" panose="02000503000000020004" pitchFamily="2" charset="0"/>
                        </a:rPr>
                        <a:t>fdr_corrected_p_value</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extLst>
                  <a:ext uri="{0D108BD9-81ED-4DB2-BD59-A6C34878D82A}">
                    <a16:rowId xmlns:a16="http://schemas.microsoft.com/office/drawing/2014/main" val="634374531"/>
                  </a:ext>
                </a:extLst>
              </a:tr>
              <a:tr h="210399">
                <a:tc>
                  <a:txBody>
                    <a:bodyPr/>
                    <a:lstStyle/>
                    <a:p>
                      <a:r>
                        <a:rPr lang="en-CA" sz="900" b="1">
                          <a:solidFill>
                            <a:srgbClr val="000000"/>
                          </a:solidFill>
                          <a:effectLst/>
                          <a:latin typeface="Helvetica Neue" panose="02000503000000020004" pitchFamily="2" charset="0"/>
                        </a:rPr>
                        <a:t>kaller2017_sch23390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dopamine</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D1</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-0.13611309816019400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0.2522747725227480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0.31534346565343500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162803340"/>
                  </a:ext>
                </a:extLst>
              </a:tr>
              <a:tr h="210399">
                <a:tc>
                  <a:txBody>
                    <a:bodyPr/>
                    <a:lstStyle/>
                    <a:p>
                      <a:r>
                        <a:rPr lang="en-CA" sz="900" b="1">
                          <a:solidFill>
                            <a:srgbClr val="000000"/>
                          </a:solidFill>
                          <a:effectLst/>
                          <a:latin typeface="Helvetica Neue" panose="02000503000000020004" pitchFamily="2" charset="0"/>
                        </a:rPr>
                        <a:t>jaworska2020_fallypride</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dopamine</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D2</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-0.15145839192235800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0.1648835116488350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0.21506544997674100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53562828"/>
                  </a:ext>
                </a:extLst>
              </a:tr>
              <a:tr h="210399">
                <a:tc>
                  <a:txBody>
                    <a:bodyPr/>
                    <a:lstStyle/>
                    <a:p>
                      <a:r>
                        <a:rPr lang="en-CA" sz="900" b="1">
                          <a:solidFill>
                            <a:srgbClr val="000000"/>
                          </a:solidFill>
                          <a:effectLst/>
                          <a:latin typeface="Helvetica Neue" panose="02000503000000020004" pitchFamily="2" charset="0"/>
                        </a:rPr>
                        <a:t>beliveau2017_dasb</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serotonin</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5-HTT</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-0.4041914204738630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0.0017998200179982</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0.007713514362849430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98381790"/>
                  </a:ext>
                </a:extLst>
              </a:tr>
              <a:tr h="210399">
                <a:tc>
                  <a:txBody>
                    <a:bodyPr/>
                    <a:lstStyle/>
                    <a:p>
                      <a:r>
                        <a:rPr lang="en-CA" sz="900" b="1">
                          <a:solidFill>
                            <a:srgbClr val="000000"/>
                          </a:solidFill>
                          <a:effectLst/>
                          <a:latin typeface="Helvetica Neue" panose="02000503000000020004" pitchFamily="2" charset="0"/>
                        </a:rPr>
                        <a:t>savli2012_way100635</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serotonin</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5-HT1A</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-0.2230886044601000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0.06729327067293270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0.1062525326414730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20701750"/>
                  </a:ext>
                </a:extLst>
              </a:tr>
              <a:tr h="161213">
                <a:tc>
                  <a:txBody>
                    <a:bodyPr/>
                    <a:lstStyle/>
                    <a:p>
                      <a:r>
                        <a:rPr lang="en-CA" sz="900" b="1">
                          <a:solidFill>
                            <a:srgbClr val="000000"/>
                          </a:solidFill>
                          <a:effectLst/>
                          <a:latin typeface="Helvetica Neue" panose="02000503000000020004" pitchFamily="2" charset="0"/>
                        </a:rPr>
                        <a:t>beliveau2017_az10419369</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serotonin</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5-HT1B</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0.19896995442264000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0.1095890410958900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0.14943960149439600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03180667"/>
                  </a:ext>
                </a:extLst>
              </a:tr>
              <a:tr h="161213">
                <a:tc>
                  <a:txBody>
                    <a:bodyPr/>
                    <a:lstStyle/>
                    <a:p>
                      <a:r>
                        <a:rPr lang="en-CA" sz="900" b="1">
                          <a:solidFill>
                            <a:srgbClr val="000000"/>
                          </a:solidFill>
                          <a:effectLst/>
                          <a:latin typeface="Helvetica Neue" panose="02000503000000020004" pitchFamily="2" charset="0"/>
                        </a:rPr>
                        <a:t>beliveau2017_cimbi36</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serotonin</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5-HT2A</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0.377865933841217</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0.0011998800119988000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0.007199280071992800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03751954"/>
                  </a:ext>
                </a:extLst>
              </a:tr>
              <a:tr h="161213">
                <a:tc>
                  <a:txBody>
                    <a:bodyPr/>
                    <a:lstStyle/>
                    <a:p>
                      <a:r>
                        <a:rPr lang="en-CA" sz="900" b="1">
                          <a:solidFill>
                            <a:srgbClr val="000000"/>
                          </a:solidFill>
                          <a:effectLst/>
                          <a:latin typeface="Helvetica Neue" panose="02000503000000020004" pitchFamily="2" charset="0"/>
                        </a:rPr>
                        <a:t>beliveau2017_sb207145</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serotonin</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5-HT4</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0.27514812603014100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0.018998100189981000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0.03562143785621440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03327908"/>
                  </a:ext>
                </a:extLst>
              </a:tr>
              <a:tr h="161213">
                <a:tc>
                  <a:txBody>
                    <a:bodyPr/>
                    <a:lstStyle/>
                    <a:p>
                      <a:r>
                        <a:rPr lang="en-CA" sz="900" b="1">
                          <a:solidFill>
                            <a:srgbClr val="000000"/>
                          </a:solidFill>
                          <a:effectLst/>
                          <a:latin typeface="Helvetica Neue" panose="02000503000000020004" pitchFamily="2" charset="0"/>
                        </a:rPr>
                        <a:t>radnakrishnan2018_gsk215083</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serotonin</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5-HT6</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0.06486864703669620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0.593040695930407</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0.6354007456397220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37172087"/>
                  </a:ext>
                </a:extLst>
              </a:tr>
              <a:tr h="210399">
                <a:tc>
                  <a:txBody>
                    <a:bodyPr/>
                    <a:lstStyle/>
                    <a:p>
                      <a:r>
                        <a:rPr lang="en-CA" sz="900" b="1">
                          <a:solidFill>
                            <a:srgbClr val="000000"/>
                          </a:solidFill>
                          <a:effectLst/>
                          <a:latin typeface="Helvetica Neue" panose="02000503000000020004" pitchFamily="2" charset="0"/>
                        </a:rPr>
                        <a:t>tuominen_feobv</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acetylcholine</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vAChT</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-0.321011588836917</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0.006299370062993700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0.017180100171801000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42730686"/>
                  </a:ext>
                </a:extLst>
              </a:tr>
              <a:tr h="210399">
                <a:tc>
                  <a:txBody>
                    <a:bodyPr/>
                    <a:lstStyle/>
                    <a:p>
                      <a:r>
                        <a:rPr lang="en-CA" sz="900" b="1">
                          <a:solidFill>
                            <a:srgbClr val="000000"/>
                          </a:solidFill>
                          <a:effectLst/>
                          <a:latin typeface="Helvetica Neue" panose="02000503000000020004" pitchFamily="2" charset="0"/>
                        </a:rPr>
                        <a:t>hillmer2016_flubatine</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acetylcholine</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$\alpha4 \beta2*$</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0.3662865373866890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0.004899510048995100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0.014998500149985000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02083269"/>
                  </a:ext>
                </a:extLst>
              </a:tr>
              <a:tr h="161213">
                <a:tc>
                  <a:txBody>
                    <a:bodyPr/>
                    <a:lstStyle/>
                    <a:p>
                      <a:r>
                        <a:rPr lang="en-CA" sz="900" b="1">
                          <a:solidFill>
                            <a:srgbClr val="000000"/>
                          </a:solidFill>
                          <a:effectLst/>
                          <a:latin typeface="Helvetica Neue" panose="02000503000000020004" pitchFamily="2" charset="0"/>
                        </a:rPr>
                        <a:t>naganawa2020_lsn3172176</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acetylcholine</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M1</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0.18914965240899800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0.0948905109489051</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0.13555787278415000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54882746"/>
                  </a:ext>
                </a:extLst>
              </a:tr>
              <a:tr h="161213">
                <a:tc>
                  <a:txBody>
                    <a:bodyPr/>
                    <a:lstStyle/>
                    <a:p>
                      <a:r>
                        <a:rPr lang="en-CA" sz="900" b="1">
                          <a:solidFill>
                            <a:srgbClr val="000000"/>
                          </a:solidFill>
                          <a:effectLst/>
                          <a:latin typeface="Helvetica Neue" panose="02000503000000020004" pitchFamily="2" charset="0"/>
                        </a:rPr>
                        <a:t>dubois2015_abp688</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various</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mGluR5</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0.11861066017734100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0.32836716328367200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0.39404059594040600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62764025"/>
                  </a:ext>
                </a:extLst>
              </a:tr>
              <a:tr h="161213">
                <a:tc>
                  <a:txBody>
                    <a:bodyPr/>
                    <a:lstStyle/>
                    <a:p>
                      <a:r>
                        <a:rPr lang="en-CA" sz="900" b="1">
                          <a:solidFill>
                            <a:srgbClr val="000000"/>
                          </a:solidFill>
                          <a:effectLst/>
                          <a:latin typeface="Helvetica Neue" panose="02000503000000020004" pitchFamily="2" charset="0"/>
                        </a:rPr>
                        <a:t>laurikainen2018_fmpepd2</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various</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Cannabinoid 1</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0.45584978842246300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0.000999900009999</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0.007199280071992800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7065563"/>
                  </a:ext>
                </a:extLst>
              </a:tr>
              <a:tr h="161213">
                <a:tc>
                  <a:txBody>
                    <a:bodyPr/>
                    <a:lstStyle/>
                    <a:p>
                      <a:r>
                        <a:rPr lang="en-CA" sz="900" b="1">
                          <a:solidFill>
                            <a:srgbClr val="000000"/>
                          </a:solidFill>
                          <a:effectLst/>
                          <a:latin typeface="Helvetica Neue" panose="02000503000000020004" pitchFamily="2" charset="0"/>
                        </a:rPr>
                        <a:t>kantonen2020_carfentanil</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various</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$\mu$-opiod</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0.308922119988958</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0.014698530146985300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0.029397060293970600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48108643"/>
                  </a:ext>
                </a:extLst>
              </a:tr>
              <a:tr h="161213">
                <a:tc>
                  <a:txBody>
                    <a:bodyPr/>
                    <a:lstStyle/>
                    <a:p>
                      <a:r>
                        <a:rPr lang="en-CA" sz="900" b="1">
                          <a:solidFill>
                            <a:srgbClr val="000000"/>
                          </a:solidFill>
                          <a:effectLst/>
                          <a:latin typeface="Helvetica Neue" panose="02000503000000020004" pitchFamily="2" charset="0"/>
                        </a:rPr>
                        <a:t>gallezot2017_gsk189254</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various</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Histamine 3</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0.07465882818090720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0.5506449355064490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0.611827706118277</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30636691"/>
                  </a:ext>
                </a:extLst>
              </a:tr>
              <a:tr h="210399">
                <a:tc>
                  <a:txBody>
                    <a:bodyPr/>
                    <a:lstStyle/>
                    <a:p>
                      <a:r>
                        <a:rPr lang="en-CA" sz="900" b="1">
                          <a:solidFill>
                            <a:srgbClr val="000000"/>
                          </a:solidFill>
                          <a:effectLst/>
                          <a:latin typeface="Helvetica Neue" panose="02000503000000020004" pitchFamily="2" charset="0"/>
                        </a:rPr>
                        <a:t>margulies2016_fcgradient01</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functional</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dirty="0">
                          <a:solidFill>
                            <a:srgbClr val="000000"/>
                          </a:solidFill>
                          <a:effectLst/>
                          <a:latin typeface="Helvetica Neue" panose="02000503000000020004" pitchFamily="2" charset="0"/>
                        </a:rPr>
                        <a:t>Functional Gradient</a:t>
                      </a:r>
                      <a:endParaRPr lang="en-CA" sz="900" dirty="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0.4736608549761900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dirty="0">
                          <a:solidFill>
                            <a:srgbClr val="000000"/>
                          </a:solidFill>
                          <a:effectLst/>
                          <a:latin typeface="Helvetica Neue" panose="02000503000000020004" pitchFamily="2" charset="0"/>
                        </a:rPr>
                        <a:t>9.99900009999E-05</a:t>
                      </a:r>
                      <a:endParaRPr lang="en-CA" sz="900" dirty="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0.0029997000299970000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09828879"/>
                  </a:ext>
                </a:extLst>
              </a:tr>
              <a:tr h="210399">
                <a:tc>
                  <a:txBody>
                    <a:bodyPr/>
                    <a:lstStyle/>
                    <a:p>
                      <a:r>
                        <a:rPr lang="en-CA" sz="900" b="1">
                          <a:solidFill>
                            <a:srgbClr val="000000"/>
                          </a:solidFill>
                          <a:effectLst/>
                          <a:latin typeface="Helvetica Neue" panose="02000503000000020004" pitchFamily="2" charset="0"/>
                        </a:rPr>
                        <a:t>hcps1200_megalpha</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functional</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Alpha Power</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-0.39369935598264800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0.0016998300169983000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0.007713514362849430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607122213"/>
                  </a:ext>
                </a:extLst>
              </a:tr>
              <a:tr h="161213">
                <a:tc>
                  <a:txBody>
                    <a:bodyPr/>
                    <a:lstStyle/>
                    <a:p>
                      <a:r>
                        <a:rPr lang="en-CA" sz="900" b="1">
                          <a:solidFill>
                            <a:srgbClr val="000000"/>
                          </a:solidFill>
                          <a:effectLst/>
                          <a:latin typeface="Helvetica Neue" panose="02000503000000020004" pitchFamily="2" charset="0"/>
                        </a:rPr>
                        <a:t>hcps1200_megbeta</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functional</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Beta Power</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0.21379662504879700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0.0842915708429157</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0.12643735626437400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02586423"/>
                  </a:ext>
                </a:extLst>
              </a:tr>
              <a:tr h="161213">
                <a:tc>
                  <a:txBody>
                    <a:bodyPr/>
                    <a:lstStyle/>
                    <a:p>
                      <a:r>
                        <a:rPr lang="en-CA" sz="900" b="1">
                          <a:solidFill>
                            <a:srgbClr val="000000"/>
                          </a:solidFill>
                          <a:effectLst/>
                          <a:latin typeface="Helvetica Neue" panose="02000503000000020004" pitchFamily="2" charset="0"/>
                        </a:rPr>
                        <a:t>hcps1200_megdelta</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functional</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Delta Power</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0.28439367925684500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0.014298570142985700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0.029397060293970600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88500117"/>
                  </a:ext>
                </a:extLst>
              </a:tr>
              <a:tr h="210399">
                <a:tc>
                  <a:txBody>
                    <a:bodyPr/>
                    <a:lstStyle/>
                    <a:p>
                      <a:r>
                        <a:rPr lang="en-CA" sz="900" b="1">
                          <a:solidFill>
                            <a:srgbClr val="000000"/>
                          </a:solidFill>
                          <a:effectLst/>
                          <a:latin typeface="Helvetica Neue" panose="02000503000000020004" pitchFamily="2" charset="0"/>
                        </a:rPr>
                        <a:t>hcps1200_meggamma1</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functional</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Low Gamma Power</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0.4230748599315880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0.0005999400059994000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0.007199280071992800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6400990"/>
                  </a:ext>
                </a:extLst>
              </a:tr>
              <a:tr h="210399">
                <a:tc>
                  <a:txBody>
                    <a:bodyPr/>
                    <a:lstStyle/>
                    <a:p>
                      <a:r>
                        <a:rPr lang="en-CA" sz="900" b="1">
                          <a:solidFill>
                            <a:srgbClr val="000000"/>
                          </a:solidFill>
                          <a:effectLst/>
                          <a:latin typeface="Helvetica Neue" panose="02000503000000020004" pitchFamily="2" charset="0"/>
                        </a:rPr>
                        <a:t>hcps1200_meggamma2</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functional</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High Gamma Power</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0.25983323129290300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0.0212978702129787</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0.037584476846433</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37831320"/>
                  </a:ext>
                </a:extLst>
              </a:tr>
              <a:tr h="161213">
                <a:tc>
                  <a:txBody>
                    <a:bodyPr/>
                    <a:lstStyle/>
                    <a:p>
                      <a:r>
                        <a:rPr lang="en-CA" sz="900" b="1">
                          <a:solidFill>
                            <a:srgbClr val="000000"/>
                          </a:solidFill>
                          <a:effectLst/>
                          <a:latin typeface="Helvetica Neue" panose="02000503000000020004" pitchFamily="2" charset="0"/>
                        </a:rPr>
                        <a:t>hcps1200_megtheta</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functional</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Theta Power</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0.3769190538769740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0.004999500049995000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0.014998500149985000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95151087"/>
                  </a:ext>
                </a:extLst>
              </a:tr>
              <a:tr h="210399">
                <a:tc>
                  <a:txBody>
                    <a:bodyPr/>
                    <a:lstStyle/>
                    <a:p>
                      <a:r>
                        <a:rPr lang="en-CA" sz="900" b="1">
                          <a:solidFill>
                            <a:srgbClr val="000000"/>
                          </a:solidFill>
                          <a:effectLst/>
                          <a:latin typeface="Helvetica Neue" panose="02000503000000020004" pitchFamily="2" charset="0"/>
                        </a:rPr>
                        <a:t>hcps1200_megtimescale</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functional</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Intrinsic Timescale</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0.3007630887583380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0.008599140085991400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0.021497850214978500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11504514"/>
                  </a:ext>
                </a:extLst>
              </a:tr>
              <a:tr h="210399">
                <a:tc>
                  <a:txBody>
                    <a:bodyPr/>
                    <a:lstStyle/>
                    <a:p>
                      <a:r>
                        <a:rPr lang="en-CA" sz="900" b="1">
                          <a:solidFill>
                            <a:srgbClr val="000000"/>
                          </a:solidFill>
                          <a:effectLst/>
                          <a:latin typeface="Helvetica Neue" panose="02000503000000020004" pitchFamily="2" charset="0"/>
                        </a:rPr>
                        <a:t>finnema2016_ucbj</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structural</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Synaptic Vesicles</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0.30075589867662100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0.009499050094990500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0.021920884834593500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04690329"/>
                  </a:ext>
                </a:extLst>
              </a:tr>
              <a:tr h="210399">
                <a:tc>
                  <a:txBody>
                    <a:bodyPr/>
                    <a:lstStyle/>
                    <a:p>
                      <a:r>
                        <a:rPr lang="en-CA" sz="900" b="1">
                          <a:solidFill>
                            <a:srgbClr val="000000"/>
                          </a:solidFill>
                          <a:effectLst/>
                          <a:latin typeface="Helvetica Neue" panose="02000503000000020004" pitchFamily="2" charset="0"/>
                        </a:rPr>
                        <a:t>hcps1200_thickness</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structural</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Cortical Thickness</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0.09457914724924790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0.42295770422957700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0.4880281202648970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84870342"/>
                  </a:ext>
                </a:extLst>
              </a:tr>
              <a:tr h="210399">
                <a:tc>
                  <a:txBody>
                    <a:bodyPr/>
                    <a:lstStyle/>
                    <a:p>
                      <a:r>
                        <a:rPr lang="en-CA" sz="900" b="1">
                          <a:solidFill>
                            <a:srgbClr val="000000"/>
                          </a:solidFill>
                          <a:effectLst/>
                          <a:latin typeface="Helvetica Neue" panose="02000503000000020004" pitchFamily="2" charset="0"/>
                        </a:rPr>
                        <a:t>hcps1200_myelinmap</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structural</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T1/T2</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-0.34840135738894000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0.0038996100389961000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0.014623537646235400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083578647"/>
                  </a:ext>
                </a:extLst>
              </a:tr>
              <a:tr h="161213">
                <a:tc>
                  <a:txBody>
                    <a:bodyPr/>
                    <a:lstStyle/>
                    <a:p>
                      <a:r>
                        <a:rPr lang="en-CA" sz="900" b="1">
                          <a:solidFill>
                            <a:srgbClr val="000000"/>
                          </a:solidFill>
                          <a:effectLst/>
                          <a:latin typeface="Helvetica Neue" panose="02000503000000020004" pitchFamily="2" charset="0"/>
                        </a:rPr>
                        <a:t>raichle_cbf</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metabolic</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CBF</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0.009795333069901100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0.9342065793420660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0.9342065793420660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97490918"/>
                  </a:ext>
                </a:extLst>
              </a:tr>
              <a:tr h="210399">
                <a:tc>
                  <a:txBody>
                    <a:bodyPr/>
                    <a:lstStyle/>
                    <a:p>
                      <a:r>
                        <a:rPr lang="en-CA" sz="900" b="1">
                          <a:solidFill>
                            <a:srgbClr val="000000"/>
                          </a:solidFill>
                          <a:effectLst/>
                          <a:latin typeface="Helvetica Neue" panose="02000503000000020004" pitchFamily="2" charset="0"/>
                        </a:rPr>
                        <a:t>raichle_cbv</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metabolic</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CBV</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-0.37187655201844700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0.0011998800119988000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0.007199280071992800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86994000"/>
                  </a:ext>
                </a:extLst>
              </a:tr>
              <a:tr h="210399">
                <a:tc>
                  <a:txBody>
                    <a:bodyPr/>
                    <a:lstStyle/>
                    <a:p>
                      <a:r>
                        <a:rPr lang="en-CA" sz="900" b="1">
                          <a:solidFill>
                            <a:srgbClr val="000000"/>
                          </a:solidFill>
                          <a:effectLst/>
                          <a:latin typeface="Helvetica Neue" panose="02000503000000020004" pitchFamily="2" charset="0"/>
                        </a:rPr>
                        <a:t>raichle_cmr02</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metabolic</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$CMRO_2$</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-0.014991231074433000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0.9032096790320970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0.9342065793420660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65002128"/>
                  </a:ext>
                </a:extLst>
              </a:tr>
              <a:tr h="161213">
                <a:tc>
                  <a:txBody>
                    <a:bodyPr/>
                    <a:lstStyle/>
                    <a:p>
                      <a:r>
                        <a:rPr lang="en-CA" sz="900" b="1">
                          <a:solidFill>
                            <a:srgbClr val="000000"/>
                          </a:solidFill>
                          <a:effectLst/>
                          <a:latin typeface="Helvetica Neue" panose="02000503000000020004" pitchFamily="2" charset="0"/>
                        </a:rPr>
                        <a:t>raichle_cmruglu</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metabolic</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CMRGlu</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0.26999789426642900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0.022897710228977100</a:t>
                      </a:r>
                      <a:endParaRPr lang="en-CA" sz="90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dirty="0">
                          <a:solidFill>
                            <a:srgbClr val="000000"/>
                          </a:solidFill>
                          <a:effectLst/>
                          <a:latin typeface="Helvetica Neue" panose="02000503000000020004" pitchFamily="2" charset="0"/>
                        </a:rPr>
                        <a:t>0.038162850381628500</a:t>
                      </a:r>
                      <a:endParaRPr lang="en-CA" sz="900" dirty="0">
                        <a:effectLst/>
                      </a:endParaRPr>
                    </a:p>
                  </a:txBody>
                  <a:tcPr marL="5139" marR="5139" marT="5139" marB="513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87800045"/>
                  </a:ext>
                </a:extLst>
              </a:tr>
            </a:tbl>
          </a:graphicData>
        </a:graphic>
      </p:graphicFrame>
      <p:sp>
        <p:nvSpPr>
          <p:cNvPr id="6" name="TextBox 5">
            <a:extLst>
              <a:ext uri="{FF2B5EF4-FFF2-40B4-BE49-F238E27FC236}">
                <a16:creationId xmlns:a16="http://schemas.microsoft.com/office/drawing/2014/main" id="{47CA84E2-F0E2-3FA8-0D3B-FB5E75C6B68A}"/>
              </a:ext>
            </a:extLst>
          </p:cNvPr>
          <p:cNvSpPr txBox="1"/>
          <p:nvPr/>
        </p:nvSpPr>
        <p:spPr>
          <a:xfrm>
            <a:off x="1341783" y="0"/>
            <a:ext cx="8020878" cy="923330"/>
          </a:xfrm>
          <a:prstGeom prst="rect">
            <a:avLst/>
          </a:prstGeom>
          <a:noFill/>
        </p:spPr>
        <p:txBody>
          <a:bodyPr wrap="square">
            <a:spAutoFit/>
          </a:bodyPr>
          <a:lstStyle/>
          <a:p>
            <a:r>
              <a:rPr lang="en-CA" dirty="0">
                <a:solidFill>
                  <a:srgbClr val="000000"/>
                </a:solidFill>
                <a:effectLst/>
                <a:latin typeface="Helvetica Neue" panose="02000503000000020004" pitchFamily="2" charset="0"/>
              </a:rPr>
              <a:t>Supplementary table </a:t>
            </a:r>
            <a:r>
              <a:rPr lang="en-CA" dirty="0">
                <a:solidFill>
                  <a:srgbClr val="000000"/>
                </a:solidFill>
                <a:latin typeface="Helvetica Neue" panose="02000503000000020004" pitchFamily="2" charset="0"/>
              </a:rPr>
              <a:t>2</a:t>
            </a:r>
            <a:r>
              <a:rPr lang="en-CA" dirty="0">
                <a:solidFill>
                  <a:srgbClr val="000000"/>
                </a:solidFill>
                <a:effectLst/>
                <a:latin typeface="Helvetica Neue" panose="02000503000000020004" pitchFamily="2" charset="0"/>
              </a:rPr>
              <a:t> shows correlations between antipsychotic related cortical thinning and normative features of the brain in the discovery sample (same data as in figure 2)</a:t>
            </a:r>
          </a:p>
        </p:txBody>
      </p:sp>
    </p:spTree>
    <p:extLst>
      <p:ext uri="{BB962C8B-B14F-4D97-AF65-F5344CB8AC3E}">
        <p14:creationId xmlns:p14="http://schemas.microsoft.com/office/powerpoint/2010/main" val="39026915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90358097-8BF9-9643-521B-77589FF9D26D}"/>
              </a:ext>
            </a:extLst>
          </p:cNvPr>
          <p:cNvGraphicFramePr>
            <a:graphicFrameLocks noGrp="1"/>
          </p:cNvGraphicFramePr>
          <p:nvPr>
            <p:extLst>
              <p:ext uri="{D42A27DB-BD31-4B8C-83A1-F6EECF244321}">
                <p14:modId xmlns:p14="http://schemas.microsoft.com/office/powerpoint/2010/main" val="2153396917"/>
              </p:ext>
            </p:extLst>
          </p:nvPr>
        </p:nvGraphicFramePr>
        <p:xfrm>
          <a:off x="1353488" y="1944895"/>
          <a:ext cx="6955624" cy="4495662"/>
        </p:xfrm>
        <a:graphic>
          <a:graphicData uri="http://schemas.openxmlformats.org/drawingml/2006/table">
            <a:tbl>
              <a:tblPr/>
              <a:tblGrid>
                <a:gridCol w="1703093">
                  <a:extLst>
                    <a:ext uri="{9D8B030D-6E8A-4147-A177-3AD203B41FA5}">
                      <a16:colId xmlns:a16="http://schemas.microsoft.com/office/drawing/2014/main" val="1604952396"/>
                    </a:ext>
                  </a:extLst>
                </a:gridCol>
                <a:gridCol w="716254">
                  <a:extLst>
                    <a:ext uri="{9D8B030D-6E8A-4147-A177-3AD203B41FA5}">
                      <a16:colId xmlns:a16="http://schemas.microsoft.com/office/drawing/2014/main" val="2987269590"/>
                    </a:ext>
                  </a:extLst>
                </a:gridCol>
                <a:gridCol w="1034590">
                  <a:extLst>
                    <a:ext uri="{9D8B030D-6E8A-4147-A177-3AD203B41FA5}">
                      <a16:colId xmlns:a16="http://schemas.microsoft.com/office/drawing/2014/main" val="725229253"/>
                    </a:ext>
                  </a:extLst>
                </a:gridCol>
                <a:gridCol w="1782677">
                  <a:extLst>
                    <a:ext uri="{9D8B030D-6E8A-4147-A177-3AD203B41FA5}">
                      <a16:colId xmlns:a16="http://schemas.microsoft.com/office/drawing/2014/main" val="734441010"/>
                    </a:ext>
                  </a:extLst>
                </a:gridCol>
                <a:gridCol w="1719010">
                  <a:extLst>
                    <a:ext uri="{9D8B030D-6E8A-4147-A177-3AD203B41FA5}">
                      <a16:colId xmlns:a16="http://schemas.microsoft.com/office/drawing/2014/main" val="3959540496"/>
                    </a:ext>
                  </a:extLst>
                </a:gridCol>
              </a:tblGrid>
              <a:tr h="410517">
                <a:tc>
                  <a:txBody>
                    <a:bodyPr/>
                    <a:lstStyle/>
                    <a:p>
                      <a:r>
                        <a:rPr lang="en-CA" sz="1100" b="1" dirty="0">
                          <a:solidFill>
                            <a:srgbClr val="000000"/>
                          </a:solidFill>
                          <a:effectLst/>
                          <a:latin typeface="Helvetica Neue" panose="02000503000000020004" pitchFamily="2" charset="0"/>
                        </a:rPr>
                        <a:t>source</a:t>
                      </a:r>
                      <a:endParaRPr lang="en-CA" sz="1100" dirty="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1100" b="1">
                          <a:solidFill>
                            <a:srgbClr val="000000"/>
                          </a:solidFill>
                          <a:effectLst/>
                          <a:latin typeface="Helvetica Neue" panose="02000503000000020004" pitchFamily="2" charset="0"/>
                        </a:rPr>
                        <a:t>class</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1100" b="1">
                          <a:solidFill>
                            <a:srgbClr val="000000"/>
                          </a:solidFill>
                          <a:effectLst/>
                          <a:latin typeface="Helvetica Neue" panose="02000503000000020004" pitchFamily="2" charset="0"/>
                        </a:rPr>
                        <a:t>target</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1100" b="1">
                          <a:solidFill>
                            <a:srgbClr val="000000"/>
                          </a:solidFill>
                          <a:effectLst/>
                          <a:latin typeface="Helvetica Neue" panose="02000503000000020004" pitchFamily="2" charset="0"/>
                        </a:rPr>
                        <a:t>rho</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1100" b="1">
                          <a:solidFill>
                            <a:srgbClr val="000000"/>
                          </a:solidFill>
                          <a:effectLst/>
                          <a:latin typeface="Helvetica Neue" panose="02000503000000020004" pitchFamily="2" charset="0"/>
                        </a:rPr>
                        <a:t>pspin</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extLst>
                  <a:ext uri="{0D108BD9-81ED-4DB2-BD59-A6C34878D82A}">
                    <a16:rowId xmlns:a16="http://schemas.microsoft.com/office/drawing/2014/main" val="1607841643"/>
                  </a:ext>
                </a:extLst>
              </a:tr>
              <a:tr h="770971">
                <a:tc>
                  <a:txBody>
                    <a:bodyPr/>
                    <a:lstStyle/>
                    <a:p>
                      <a:r>
                        <a:rPr lang="en-CA" sz="1100" b="1">
                          <a:solidFill>
                            <a:srgbClr val="000000"/>
                          </a:solidFill>
                          <a:effectLst/>
                          <a:latin typeface="Helvetica Neue" panose="02000503000000020004" pitchFamily="2" charset="0"/>
                        </a:rPr>
                        <a:t>sandiego2015_flb457</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100">
                          <a:solidFill>
                            <a:srgbClr val="000000"/>
                          </a:solidFill>
                          <a:effectLst/>
                          <a:latin typeface="Helvetica Neue" panose="02000503000000020004" pitchFamily="2" charset="0"/>
                        </a:rPr>
                        <a:t>dopamine</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D2</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-5.79697230025378E-05</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0.9996000399960000</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72968787"/>
                  </a:ext>
                </a:extLst>
              </a:tr>
              <a:tr h="770971">
                <a:tc>
                  <a:txBody>
                    <a:bodyPr/>
                    <a:lstStyle/>
                    <a:p>
                      <a:r>
                        <a:rPr lang="en-CA" sz="1100" b="1" dirty="0">
                          <a:solidFill>
                            <a:srgbClr val="000000"/>
                          </a:solidFill>
                          <a:effectLst/>
                          <a:latin typeface="Helvetica Neue" panose="02000503000000020004" pitchFamily="2" charset="0"/>
                        </a:rPr>
                        <a:t>fazio2016_madam</a:t>
                      </a:r>
                      <a:endParaRPr lang="en-CA" sz="1100" dirty="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100">
                          <a:solidFill>
                            <a:srgbClr val="000000"/>
                          </a:solidFill>
                          <a:effectLst/>
                          <a:latin typeface="Helvetica Neue" panose="02000503000000020004" pitchFamily="2" charset="0"/>
                        </a:rPr>
                        <a:t>serotonin</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5-HTT</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-0.34088637208110100</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0.0040995900409959</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75228988"/>
                  </a:ext>
                </a:extLst>
              </a:tr>
              <a:tr h="770971">
                <a:tc>
                  <a:txBody>
                    <a:bodyPr/>
                    <a:lstStyle/>
                    <a:p>
                      <a:r>
                        <a:rPr lang="en-CA" sz="1100" b="1">
                          <a:solidFill>
                            <a:srgbClr val="000000"/>
                          </a:solidFill>
                          <a:effectLst/>
                          <a:latin typeface="Helvetica Neue" panose="02000503000000020004" pitchFamily="2" charset="0"/>
                        </a:rPr>
                        <a:t>beliveau2017_cumi101</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100">
                          <a:solidFill>
                            <a:srgbClr val="000000"/>
                          </a:solidFill>
                          <a:effectLst/>
                          <a:latin typeface="Helvetica Neue" panose="02000503000000020004" pitchFamily="2" charset="0"/>
                        </a:rPr>
                        <a:t>serotonin</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5-HT1A</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-0.031009435680068000</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0.7922207779222080</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86983944"/>
                  </a:ext>
                </a:extLst>
              </a:tr>
              <a:tr h="590744">
                <a:tc>
                  <a:txBody>
                    <a:bodyPr/>
                    <a:lstStyle/>
                    <a:p>
                      <a:r>
                        <a:rPr lang="en-CA" sz="1100" b="1">
                          <a:solidFill>
                            <a:srgbClr val="000000"/>
                          </a:solidFill>
                          <a:effectLst/>
                          <a:latin typeface="Helvetica Neue" panose="02000503000000020004" pitchFamily="2" charset="0"/>
                        </a:rPr>
                        <a:t>savli2012_p943</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100">
                          <a:solidFill>
                            <a:srgbClr val="000000"/>
                          </a:solidFill>
                          <a:effectLst/>
                          <a:latin typeface="Helvetica Neue" panose="02000503000000020004" pitchFamily="2" charset="0"/>
                        </a:rPr>
                        <a:t>serotonin</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5-HT1B</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0.17632035708924800</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0.138986101389861</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85625506"/>
                  </a:ext>
                </a:extLst>
              </a:tr>
              <a:tr h="590744">
                <a:tc>
                  <a:txBody>
                    <a:bodyPr/>
                    <a:lstStyle/>
                    <a:p>
                      <a:r>
                        <a:rPr lang="en-CA" sz="1100" b="1">
                          <a:solidFill>
                            <a:srgbClr val="000000"/>
                          </a:solidFill>
                          <a:effectLst/>
                          <a:latin typeface="Helvetica Neue" panose="02000503000000020004" pitchFamily="2" charset="0"/>
                        </a:rPr>
                        <a:t>savli2012_altanserin</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100">
                          <a:solidFill>
                            <a:srgbClr val="000000"/>
                          </a:solidFill>
                          <a:effectLst/>
                          <a:latin typeface="Helvetica Neue" panose="02000503000000020004" pitchFamily="2" charset="0"/>
                        </a:rPr>
                        <a:t>serotonin</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5-HT2A</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0.036385225482637400</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0.7381261873812620</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39858419"/>
                  </a:ext>
                </a:extLst>
              </a:tr>
              <a:tr h="590744">
                <a:tc>
                  <a:txBody>
                    <a:bodyPr/>
                    <a:lstStyle/>
                    <a:p>
                      <a:r>
                        <a:rPr lang="en-CA" sz="1100" b="1">
                          <a:solidFill>
                            <a:srgbClr val="000000"/>
                          </a:solidFill>
                          <a:effectLst/>
                          <a:latin typeface="Helvetica Neue" panose="02000503000000020004" pitchFamily="2" charset="0"/>
                        </a:rPr>
                        <a:t>normandin2015_omar</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100">
                          <a:solidFill>
                            <a:srgbClr val="000000"/>
                          </a:solidFill>
                          <a:effectLst/>
                          <a:latin typeface="Helvetica Neue" panose="02000503000000020004" pitchFamily="2" charset="0"/>
                        </a:rPr>
                        <a:t>various</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Cannabinoid 1</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0.34450355205267800</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dirty="0">
                          <a:solidFill>
                            <a:srgbClr val="000000"/>
                          </a:solidFill>
                          <a:effectLst/>
                          <a:latin typeface="Helvetica Neue" panose="02000503000000020004" pitchFamily="2" charset="0"/>
                        </a:rPr>
                        <a:t>0.005099490050994900</a:t>
                      </a:r>
                      <a:endParaRPr lang="en-CA" sz="1100" dirty="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2064473"/>
                  </a:ext>
                </a:extLst>
              </a:tr>
            </a:tbl>
          </a:graphicData>
        </a:graphic>
      </p:graphicFrame>
      <p:sp>
        <p:nvSpPr>
          <p:cNvPr id="6" name="TextBox 5">
            <a:extLst>
              <a:ext uri="{FF2B5EF4-FFF2-40B4-BE49-F238E27FC236}">
                <a16:creationId xmlns:a16="http://schemas.microsoft.com/office/drawing/2014/main" id="{9012231F-65B4-D1FB-1F15-1C21FDB28125}"/>
              </a:ext>
            </a:extLst>
          </p:cNvPr>
          <p:cNvSpPr txBox="1"/>
          <p:nvPr/>
        </p:nvSpPr>
        <p:spPr>
          <a:xfrm>
            <a:off x="1500809" y="417443"/>
            <a:ext cx="6102626" cy="923330"/>
          </a:xfrm>
          <a:prstGeom prst="rect">
            <a:avLst/>
          </a:prstGeom>
          <a:noFill/>
        </p:spPr>
        <p:txBody>
          <a:bodyPr wrap="square">
            <a:spAutoFit/>
          </a:bodyPr>
          <a:lstStyle/>
          <a:p>
            <a:r>
              <a:rPr lang="en-CA" dirty="0">
                <a:solidFill>
                  <a:srgbClr val="000000"/>
                </a:solidFill>
                <a:effectLst/>
                <a:latin typeface="Helvetica Neue" panose="02000503000000020004" pitchFamily="2" charset="0"/>
              </a:rPr>
              <a:t>Supplementary table </a:t>
            </a:r>
            <a:r>
              <a:rPr lang="en-CA" dirty="0">
                <a:solidFill>
                  <a:srgbClr val="000000"/>
                </a:solidFill>
                <a:latin typeface="Helvetica Neue" panose="02000503000000020004" pitchFamily="2" charset="0"/>
              </a:rPr>
              <a:t>3</a:t>
            </a:r>
            <a:r>
              <a:rPr lang="en-CA" dirty="0">
                <a:solidFill>
                  <a:srgbClr val="000000"/>
                </a:solidFill>
                <a:effectLst/>
                <a:latin typeface="Helvetica Neue" panose="02000503000000020004" pitchFamily="2" charset="0"/>
              </a:rPr>
              <a:t> shows correlations between antipsychotic related cortical thinning and</a:t>
            </a:r>
            <a:r>
              <a:rPr lang="en-CA" dirty="0">
                <a:solidFill>
                  <a:srgbClr val="000000"/>
                </a:solidFill>
                <a:latin typeface="Helvetica Neue" panose="02000503000000020004" pitchFamily="2" charset="0"/>
              </a:rPr>
              <a:t> alternative tracers (same data as in supplementary figure 3)</a:t>
            </a:r>
            <a:endParaRPr lang="en-CA" dirty="0">
              <a:solidFill>
                <a:srgbClr val="000000"/>
              </a:solidFill>
              <a:effectLst/>
              <a:latin typeface="Helvetica Neue" panose="02000503000000020004" pitchFamily="2" charset="0"/>
            </a:endParaRPr>
          </a:p>
        </p:txBody>
      </p:sp>
    </p:spTree>
    <p:extLst>
      <p:ext uri="{BB962C8B-B14F-4D97-AF65-F5344CB8AC3E}">
        <p14:creationId xmlns:p14="http://schemas.microsoft.com/office/powerpoint/2010/main" val="382760687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8CC8479E-FD56-E259-D5E1-CABB14F1984F}"/>
              </a:ext>
            </a:extLst>
          </p:cNvPr>
          <p:cNvGraphicFramePr>
            <a:graphicFrameLocks noGrp="1"/>
          </p:cNvGraphicFramePr>
          <p:nvPr>
            <p:extLst>
              <p:ext uri="{D42A27DB-BD31-4B8C-83A1-F6EECF244321}">
                <p14:modId xmlns:p14="http://schemas.microsoft.com/office/powerpoint/2010/main" val="3496310281"/>
              </p:ext>
            </p:extLst>
          </p:nvPr>
        </p:nvGraphicFramePr>
        <p:xfrm>
          <a:off x="1573695" y="775251"/>
          <a:ext cx="9044609" cy="5892699"/>
        </p:xfrm>
        <a:graphic>
          <a:graphicData uri="http://schemas.openxmlformats.org/drawingml/2006/table">
            <a:tbl>
              <a:tblPr/>
              <a:tblGrid>
                <a:gridCol w="1945394">
                  <a:extLst>
                    <a:ext uri="{9D8B030D-6E8A-4147-A177-3AD203B41FA5}">
                      <a16:colId xmlns:a16="http://schemas.microsoft.com/office/drawing/2014/main" val="3644720784"/>
                    </a:ext>
                  </a:extLst>
                </a:gridCol>
                <a:gridCol w="856548">
                  <a:extLst>
                    <a:ext uri="{9D8B030D-6E8A-4147-A177-3AD203B41FA5}">
                      <a16:colId xmlns:a16="http://schemas.microsoft.com/office/drawing/2014/main" val="1483806285"/>
                    </a:ext>
                  </a:extLst>
                </a:gridCol>
                <a:gridCol w="1306606">
                  <a:extLst>
                    <a:ext uri="{9D8B030D-6E8A-4147-A177-3AD203B41FA5}">
                      <a16:colId xmlns:a16="http://schemas.microsoft.com/office/drawing/2014/main" val="2831188797"/>
                    </a:ext>
                  </a:extLst>
                </a:gridCol>
                <a:gridCol w="1553407">
                  <a:extLst>
                    <a:ext uri="{9D8B030D-6E8A-4147-A177-3AD203B41FA5}">
                      <a16:colId xmlns:a16="http://schemas.microsoft.com/office/drawing/2014/main" val="2997695091"/>
                    </a:ext>
                  </a:extLst>
                </a:gridCol>
                <a:gridCol w="1727624">
                  <a:extLst>
                    <a:ext uri="{9D8B030D-6E8A-4147-A177-3AD203B41FA5}">
                      <a16:colId xmlns:a16="http://schemas.microsoft.com/office/drawing/2014/main" val="2609106392"/>
                    </a:ext>
                  </a:extLst>
                </a:gridCol>
                <a:gridCol w="1655030">
                  <a:extLst>
                    <a:ext uri="{9D8B030D-6E8A-4147-A177-3AD203B41FA5}">
                      <a16:colId xmlns:a16="http://schemas.microsoft.com/office/drawing/2014/main" val="3744760949"/>
                    </a:ext>
                  </a:extLst>
                </a:gridCol>
              </a:tblGrid>
              <a:tr h="263498">
                <a:tc>
                  <a:txBody>
                    <a:bodyPr/>
                    <a:lstStyle/>
                    <a:p>
                      <a:r>
                        <a:rPr lang="en-CA" sz="1000" b="1">
                          <a:solidFill>
                            <a:srgbClr val="000000"/>
                          </a:solidFill>
                          <a:effectLst/>
                          <a:latin typeface="Helvetica Neue" panose="02000503000000020004" pitchFamily="2" charset="0"/>
                        </a:rPr>
                        <a:t>source</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1000" b="1">
                          <a:solidFill>
                            <a:srgbClr val="000000"/>
                          </a:solidFill>
                          <a:effectLst/>
                          <a:latin typeface="Helvetica Neue" panose="02000503000000020004" pitchFamily="2" charset="0"/>
                        </a:rPr>
                        <a:t>class</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1000" b="1">
                          <a:solidFill>
                            <a:srgbClr val="000000"/>
                          </a:solidFill>
                          <a:effectLst/>
                          <a:latin typeface="Helvetica Neue" panose="02000503000000020004" pitchFamily="2" charset="0"/>
                        </a:rPr>
                        <a:t>target</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1000" b="1">
                          <a:solidFill>
                            <a:srgbClr val="000000"/>
                          </a:solidFill>
                          <a:effectLst/>
                          <a:latin typeface="Helvetica Neue" panose="02000503000000020004" pitchFamily="2" charset="0"/>
                        </a:rPr>
                        <a:t>rho</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1000" b="1">
                          <a:solidFill>
                            <a:srgbClr val="000000"/>
                          </a:solidFill>
                          <a:effectLst/>
                          <a:latin typeface="Helvetica Neue" panose="02000503000000020004" pitchFamily="2" charset="0"/>
                        </a:rPr>
                        <a:t>pspin</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1000" b="1">
                          <a:solidFill>
                            <a:srgbClr val="000000"/>
                          </a:solidFill>
                          <a:effectLst/>
                          <a:latin typeface="Helvetica Neue" panose="02000503000000020004" pitchFamily="2" charset="0"/>
                        </a:rPr>
                        <a:t>fdr_corrected_p_value</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extLst>
                  <a:ext uri="{0D108BD9-81ED-4DB2-BD59-A6C34878D82A}">
                    <a16:rowId xmlns:a16="http://schemas.microsoft.com/office/drawing/2014/main" val="2578313614"/>
                  </a:ext>
                </a:extLst>
              </a:tr>
              <a:tr h="344065">
                <a:tc>
                  <a:txBody>
                    <a:bodyPr/>
                    <a:lstStyle/>
                    <a:p>
                      <a:r>
                        <a:rPr lang="en-CA" sz="1000" b="1">
                          <a:solidFill>
                            <a:srgbClr val="000000"/>
                          </a:solidFill>
                          <a:effectLst/>
                          <a:latin typeface="Helvetica Neue" panose="02000503000000020004" pitchFamily="2" charset="0"/>
                        </a:rPr>
                        <a:t>beliveau2017_dasb</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serotonin</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5-HTT</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-0.42730137785045700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0.00039996000399960000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0.0035996400359964000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17536037"/>
                  </a:ext>
                </a:extLst>
              </a:tr>
              <a:tr h="263498">
                <a:tc>
                  <a:txBody>
                    <a:bodyPr/>
                    <a:lstStyle/>
                    <a:p>
                      <a:r>
                        <a:rPr lang="en-CA" sz="1000" b="1">
                          <a:solidFill>
                            <a:srgbClr val="000000"/>
                          </a:solidFill>
                          <a:effectLst/>
                          <a:latin typeface="Helvetica Neue" panose="02000503000000020004" pitchFamily="2" charset="0"/>
                        </a:rPr>
                        <a:t>beliveau2017_cimbi36</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serotonin</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5-HT2A</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0.44723884247094900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0.00029997000299970000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0.0035996400359964000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42744343"/>
                  </a:ext>
                </a:extLst>
              </a:tr>
              <a:tr h="263498">
                <a:tc>
                  <a:txBody>
                    <a:bodyPr/>
                    <a:lstStyle/>
                    <a:p>
                      <a:r>
                        <a:rPr lang="en-CA" sz="1000" b="1">
                          <a:solidFill>
                            <a:srgbClr val="000000"/>
                          </a:solidFill>
                          <a:effectLst/>
                          <a:latin typeface="Helvetica Neue" panose="02000503000000020004" pitchFamily="2" charset="0"/>
                        </a:rPr>
                        <a:t>beliveau2017_sb207145</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serotonin</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5-HT4</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0.4685705038863450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0.0010998900109989000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0.004949505049495050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39300741"/>
                  </a:ext>
                </a:extLst>
              </a:tr>
              <a:tr h="344065">
                <a:tc>
                  <a:txBody>
                    <a:bodyPr/>
                    <a:lstStyle/>
                    <a:p>
                      <a:r>
                        <a:rPr lang="en-CA" sz="1000" b="1">
                          <a:solidFill>
                            <a:srgbClr val="000000"/>
                          </a:solidFill>
                          <a:effectLst/>
                          <a:latin typeface="Helvetica Neue" panose="02000503000000020004" pitchFamily="2" charset="0"/>
                        </a:rPr>
                        <a:t>hillmer2016_flubatine</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acetylcholine</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$\alpha4 \beta2*$</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0.361200659937138</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0.0028997100289971</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0.007456397217421110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19968030"/>
                  </a:ext>
                </a:extLst>
              </a:tr>
              <a:tr h="344065">
                <a:tc>
                  <a:txBody>
                    <a:bodyPr/>
                    <a:lstStyle/>
                    <a:p>
                      <a:r>
                        <a:rPr lang="en-CA" sz="1000" b="1">
                          <a:solidFill>
                            <a:srgbClr val="000000"/>
                          </a:solidFill>
                          <a:effectLst/>
                          <a:latin typeface="Helvetica Neue" panose="02000503000000020004" pitchFamily="2" charset="0"/>
                        </a:rPr>
                        <a:t>tuominen_feobv</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acetylcholine</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dirty="0" err="1">
                          <a:solidFill>
                            <a:srgbClr val="000000"/>
                          </a:solidFill>
                          <a:effectLst/>
                          <a:latin typeface="Helvetica Neue" panose="02000503000000020004" pitchFamily="2" charset="0"/>
                        </a:rPr>
                        <a:t>vAChT</a:t>
                      </a:r>
                      <a:endParaRPr lang="en-CA" sz="1000" dirty="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-0.18615621847142200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0.12138786121387900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0.13892360763923600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77557544"/>
                  </a:ext>
                </a:extLst>
              </a:tr>
              <a:tr h="263498">
                <a:tc>
                  <a:txBody>
                    <a:bodyPr/>
                    <a:lstStyle/>
                    <a:p>
                      <a:r>
                        <a:rPr lang="en-CA" sz="1000" b="1">
                          <a:solidFill>
                            <a:srgbClr val="000000"/>
                          </a:solidFill>
                          <a:effectLst/>
                          <a:latin typeface="Helvetica Neue" panose="02000503000000020004" pitchFamily="2" charset="0"/>
                        </a:rPr>
                        <a:t>laurikainen2018_fmpepd2</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various</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Cannabinoid 1</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0.5468469740436400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0.0005999400059994000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0.0035996400359964000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98690478"/>
                  </a:ext>
                </a:extLst>
              </a:tr>
              <a:tr h="263498">
                <a:tc>
                  <a:txBody>
                    <a:bodyPr/>
                    <a:lstStyle/>
                    <a:p>
                      <a:r>
                        <a:rPr lang="en-CA" sz="1000" b="1">
                          <a:solidFill>
                            <a:srgbClr val="000000"/>
                          </a:solidFill>
                          <a:effectLst/>
                          <a:latin typeface="Helvetica Neue" panose="02000503000000020004" pitchFamily="2" charset="0"/>
                        </a:rPr>
                        <a:t>kantonen2020_carfentanil</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various</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$\mu$-opiod</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0.38768215355838800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0.0025997400259974</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0.007456397217421110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1722474"/>
                  </a:ext>
                </a:extLst>
              </a:tr>
              <a:tr h="344065">
                <a:tc>
                  <a:txBody>
                    <a:bodyPr/>
                    <a:lstStyle/>
                    <a:p>
                      <a:r>
                        <a:rPr lang="en-CA" sz="1000" b="1">
                          <a:solidFill>
                            <a:srgbClr val="000000"/>
                          </a:solidFill>
                          <a:effectLst/>
                          <a:latin typeface="Helvetica Neue" panose="02000503000000020004" pitchFamily="2" charset="0"/>
                        </a:rPr>
                        <a:t>margulies2016_fcgradient01</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functional</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Functional Gradient</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0.3648219948521910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0.006199380061993800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0.012398760123987600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73822130"/>
                  </a:ext>
                </a:extLst>
              </a:tr>
              <a:tr h="344065">
                <a:tc>
                  <a:txBody>
                    <a:bodyPr/>
                    <a:lstStyle/>
                    <a:p>
                      <a:r>
                        <a:rPr lang="en-CA" sz="1000" b="1">
                          <a:solidFill>
                            <a:srgbClr val="000000"/>
                          </a:solidFill>
                          <a:effectLst/>
                          <a:latin typeface="Helvetica Neue" panose="02000503000000020004" pitchFamily="2" charset="0"/>
                        </a:rPr>
                        <a:t>hcps1200_megtimescale</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functional</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Intrinsic Timescale</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0.17808098151252700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0.16498350164983500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0.16498350164983500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41939243"/>
                  </a:ext>
                </a:extLst>
              </a:tr>
              <a:tr h="263498">
                <a:tc>
                  <a:txBody>
                    <a:bodyPr/>
                    <a:lstStyle/>
                    <a:p>
                      <a:r>
                        <a:rPr lang="en-CA" sz="1000" b="1">
                          <a:solidFill>
                            <a:srgbClr val="000000"/>
                          </a:solidFill>
                          <a:effectLst/>
                          <a:latin typeface="Helvetica Neue" panose="02000503000000020004" pitchFamily="2" charset="0"/>
                        </a:rPr>
                        <a:t>hcps1200_megtheta</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functional</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Theta Power</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0.3962061791475740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0.0016998300169983000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0.006119388061193880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72058813"/>
                  </a:ext>
                </a:extLst>
              </a:tr>
              <a:tr h="344065">
                <a:tc>
                  <a:txBody>
                    <a:bodyPr/>
                    <a:lstStyle/>
                    <a:p>
                      <a:r>
                        <a:rPr lang="en-CA" sz="1000" b="1">
                          <a:solidFill>
                            <a:srgbClr val="000000"/>
                          </a:solidFill>
                          <a:effectLst/>
                          <a:latin typeface="Helvetica Neue" panose="02000503000000020004" pitchFamily="2" charset="0"/>
                        </a:rPr>
                        <a:t>hcps1200_meggamma2</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functional</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High Gamma Power</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0.19868373094673000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0.12348765123487700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0.13892360763923600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42500763"/>
                  </a:ext>
                </a:extLst>
              </a:tr>
              <a:tr h="344065">
                <a:tc>
                  <a:txBody>
                    <a:bodyPr/>
                    <a:lstStyle/>
                    <a:p>
                      <a:r>
                        <a:rPr lang="en-CA" sz="1000" b="1">
                          <a:solidFill>
                            <a:srgbClr val="000000"/>
                          </a:solidFill>
                          <a:effectLst/>
                          <a:latin typeface="Helvetica Neue" panose="02000503000000020004" pitchFamily="2" charset="0"/>
                        </a:rPr>
                        <a:t>hcps1200_meggamma1</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functional</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Low Gamma Power</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0.2956246730624560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0.0188981101889811</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0.028347165283471700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73971395"/>
                  </a:ext>
                </a:extLst>
              </a:tr>
              <a:tr h="263498">
                <a:tc>
                  <a:txBody>
                    <a:bodyPr/>
                    <a:lstStyle/>
                    <a:p>
                      <a:r>
                        <a:rPr lang="en-CA" sz="1000" b="1">
                          <a:solidFill>
                            <a:srgbClr val="000000"/>
                          </a:solidFill>
                          <a:effectLst/>
                          <a:latin typeface="Helvetica Neue" panose="02000503000000020004" pitchFamily="2" charset="0"/>
                        </a:rPr>
                        <a:t>hcps1200_megdelta</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functional</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Delta Power</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0.22859793901970000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0.0822917708229177</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0.10580370534375100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0856723"/>
                  </a:ext>
                </a:extLst>
              </a:tr>
              <a:tr h="344065">
                <a:tc>
                  <a:txBody>
                    <a:bodyPr/>
                    <a:lstStyle/>
                    <a:p>
                      <a:r>
                        <a:rPr lang="en-CA" sz="1000" b="1">
                          <a:solidFill>
                            <a:srgbClr val="000000"/>
                          </a:solidFill>
                          <a:effectLst/>
                          <a:latin typeface="Helvetica Neue" panose="02000503000000020004" pitchFamily="2" charset="0"/>
                        </a:rPr>
                        <a:t>hcps1200_megalpha</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functional</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Alpha Power</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-0.35220229889986500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0.0053994600539946000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0.012148785121487900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41203429"/>
                  </a:ext>
                </a:extLst>
              </a:tr>
              <a:tr h="344065">
                <a:tc>
                  <a:txBody>
                    <a:bodyPr/>
                    <a:lstStyle/>
                    <a:p>
                      <a:r>
                        <a:rPr lang="en-CA" sz="1000" b="1">
                          <a:solidFill>
                            <a:srgbClr val="000000"/>
                          </a:solidFill>
                          <a:effectLst/>
                          <a:latin typeface="Helvetica Neue" panose="02000503000000020004" pitchFamily="2" charset="0"/>
                        </a:rPr>
                        <a:t>hcps1200_myelinmap</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structural</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T1/T2</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-0.2702431372254100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0.033996600339966</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0.047072215855337500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23949971"/>
                  </a:ext>
                </a:extLst>
              </a:tr>
              <a:tr h="344065">
                <a:tc>
                  <a:txBody>
                    <a:bodyPr/>
                    <a:lstStyle/>
                    <a:p>
                      <a:r>
                        <a:rPr lang="en-CA" sz="1000" b="1">
                          <a:solidFill>
                            <a:srgbClr val="000000"/>
                          </a:solidFill>
                          <a:effectLst/>
                          <a:latin typeface="Helvetica Neue" panose="02000503000000020004" pitchFamily="2" charset="0"/>
                        </a:rPr>
                        <a:t>finnema2016_ucbj</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structural</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Synaptic Vesicles</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0.3068443681943620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0.0091990800919908</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0.015053040150530400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41959431"/>
                  </a:ext>
                </a:extLst>
              </a:tr>
              <a:tr h="344065">
                <a:tc>
                  <a:txBody>
                    <a:bodyPr/>
                    <a:lstStyle/>
                    <a:p>
                      <a:r>
                        <a:rPr lang="en-CA" sz="1000" b="1">
                          <a:solidFill>
                            <a:srgbClr val="000000"/>
                          </a:solidFill>
                          <a:effectLst/>
                          <a:latin typeface="Helvetica Neue" panose="02000503000000020004" pitchFamily="2" charset="0"/>
                        </a:rPr>
                        <a:t>raichle_cbv</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metabolic</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CBV</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-0.3566093662360660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0.007799220077992200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0.014038596140386000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84197166"/>
                  </a:ext>
                </a:extLst>
              </a:tr>
              <a:tr h="263498">
                <a:tc>
                  <a:txBody>
                    <a:bodyPr/>
                    <a:lstStyle/>
                    <a:p>
                      <a:r>
                        <a:rPr lang="en-CA" sz="1000" b="1">
                          <a:solidFill>
                            <a:srgbClr val="000000"/>
                          </a:solidFill>
                          <a:effectLst/>
                          <a:latin typeface="Helvetica Neue" panose="02000503000000020004" pitchFamily="2" charset="0"/>
                        </a:rPr>
                        <a:t>raichle_cmruglu</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dirty="0">
                          <a:solidFill>
                            <a:srgbClr val="000000"/>
                          </a:solidFill>
                          <a:effectLst/>
                          <a:latin typeface="Helvetica Neue" panose="02000503000000020004" pitchFamily="2" charset="0"/>
                        </a:rPr>
                        <a:t>metabolic</a:t>
                      </a:r>
                      <a:endParaRPr lang="en-CA" sz="1000" dirty="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CMRGlu</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0.15876486313861500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0.1643835616438360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dirty="0">
                          <a:solidFill>
                            <a:srgbClr val="000000"/>
                          </a:solidFill>
                          <a:effectLst/>
                          <a:latin typeface="Helvetica Neue" panose="02000503000000020004" pitchFamily="2" charset="0"/>
                        </a:rPr>
                        <a:t>0.16498350164983500</a:t>
                      </a:r>
                      <a:endParaRPr lang="en-CA" sz="1000" dirty="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28119266"/>
                  </a:ext>
                </a:extLst>
              </a:tr>
            </a:tbl>
          </a:graphicData>
        </a:graphic>
      </p:graphicFrame>
      <p:sp>
        <p:nvSpPr>
          <p:cNvPr id="5" name="TextBox 4">
            <a:extLst>
              <a:ext uri="{FF2B5EF4-FFF2-40B4-BE49-F238E27FC236}">
                <a16:creationId xmlns:a16="http://schemas.microsoft.com/office/drawing/2014/main" id="{18AA9070-4C57-B3B4-D60B-1A8D1B606510}"/>
              </a:ext>
            </a:extLst>
          </p:cNvPr>
          <p:cNvSpPr txBox="1"/>
          <p:nvPr/>
        </p:nvSpPr>
        <p:spPr>
          <a:xfrm>
            <a:off x="1341782" y="0"/>
            <a:ext cx="9750287" cy="646331"/>
          </a:xfrm>
          <a:prstGeom prst="rect">
            <a:avLst/>
          </a:prstGeom>
          <a:noFill/>
        </p:spPr>
        <p:txBody>
          <a:bodyPr wrap="square">
            <a:spAutoFit/>
          </a:bodyPr>
          <a:lstStyle/>
          <a:p>
            <a:r>
              <a:rPr lang="en-CA" dirty="0">
                <a:solidFill>
                  <a:srgbClr val="000000"/>
                </a:solidFill>
                <a:effectLst/>
                <a:latin typeface="Helvetica Neue" panose="02000503000000020004" pitchFamily="2" charset="0"/>
              </a:rPr>
              <a:t>Supplementary table 4 shows correlations between antipsychotic related cortical thinning and normative features of the brain in the replication sample (same data as in figure 4)</a:t>
            </a:r>
          </a:p>
        </p:txBody>
      </p:sp>
    </p:spTree>
    <p:extLst>
      <p:ext uri="{BB962C8B-B14F-4D97-AF65-F5344CB8AC3E}">
        <p14:creationId xmlns:p14="http://schemas.microsoft.com/office/powerpoint/2010/main" val="223897941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8DD879F5-3512-9F5A-248A-1A4B4BB4D993}"/>
              </a:ext>
            </a:extLst>
          </p:cNvPr>
          <p:cNvGraphicFramePr>
            <a:graphicFrameLocks noGrp="1"/>
          </p:cNvGraphicFramePr>
          <p:nvPr/>
        </p:nvGraphicFramePr>
        <p:xfrm>
          <a:off x="1302056" y="593071"/>
          <a:ext cx="6209914" cy="5987700"/>
        </p:xfrm>
        <a:graphic>
          <a:graphicData uri="http://schemas.openxmlformats.org/drawingml/2006/table">
            <a:tbl>
              <a:tblPr/>
              <a:tblGrid>
                <a:gridCol w="3982688">
                  <a:extLst>
                    <a:ext uri="{9D8B030D-6E8A-4147-A177-3AD203B41FA5}">
                      <a16:colId xmlns:a16="http://schemas.microsoft.com/office/drawing/2014/main" val="2111108227"/>
                    </a:ext>
                  </a:extLst>
                </a:gridCol>
                <a:gridCol w="1082155">
                  <a:extLst>
                    <a:ext uri="{9D8B030D-6E8A-4147-A177-3AD203B41FA5}">
                      <a16:colId xmlns:a16="http://schemas.microsoft.com/office/drawing/2014/main" val="3335414011"/>
                    </a:ext>
                  </a:extLst>
                </a:gridCol>
                <a:gridCol w="1145071">
                  <a:extLst>
                    <a:ext uri="{9D8B030D-6E8A-4147-A177-3AD203B41FA5}">
                      <a16:colId xmlns:a16="http://schemas.microsoft.com/office/drawing/2014/main" val="1065158487"/>
                    </a:ext>
                  </a:extLst>
                </a:gridCol>
              </a:tblGrid>
              <a:tr h="641095">
                <a:tc>
                  <a:txBody>
                    <a:bodyPr/>
                    <a:lstStyle/>
                    <a:p>
                      <a:br>
                        <a:rPr lang="en-CA" sz="2000" dirty="0">
                          <a:effectLst/>
                          <a:latin typeface="+mn-lt"/>
                        </a:rPr>
                      </a:br>
                      <a:endParaRPr lang="en-CA" sz="2000" dirty="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2000" b="1">
                          <a:solidFill>
                            <a:srgbClr val="000000"/>
                          </a:solidFill>
                          <a:effectLst/>
                          <a:latin typeface="+mn-lt"/>
                        </a:rPr>
                        <a:t>FEP</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2000" b="1">
                          <a:solidFill>
                            <a:srgbClr val="000000"/>
                          </a:solidFill>
                          <a:effectLst/>
                          <a:latin typeface="+mn-lt"/>
                        </a:rPr>
                        <a:t>CHR</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extLst>
                  <a:ext uri="{0D108BD9-81ED-4DB2-BD59-A6C34878D82A}">
                    <a16:rowId xmlns:a16="http://schemas.microsoft.com/office/drawing/2014/main" val="3658804501"/>
                  </a:ext>
                </a:extLst>
              </a:tr>
              <a:tr h="641095">
                <a:tc>
                  <a:txBody>
                    <a:bodyPr/>
                    <a:lstStyle/>
                    <a:p>
                      <a:r>
                        <a:rPr lang="en-CA" sz="2000" b="1">
                          <a:solidFill>
                            <a:srgbClr val="000000"/>
                          </a:solidFill>
                          <a:effectLst/>
                          <a:latin typeface="+mn-lt"/>
                        </a:rPr>
                        <a:t>Second generation antipsychotics </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br>
                        <a:rPr lang="en-CA" sz="2000">
                          <a:effectLst/>
                          <a:latin typeface="+mn-lt"/>
                        </a:rPr>
                      </a:b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br>
                        <a:rPr lang="en-CA" sz="2000">
                          <a:effectLst/>
                          <a:latin typeface="+mn-lt"/>
                        </a:rPr>
                      </a:b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01752480"/>
                  </a:ext>
                </a:extLst>
              </a:tr>
              <a:tr h="337207">
                <a:tc>
                  <a:txBody>
                    <a:bodyPr/>
                    <a:lstStyle/>
                    <a:p>
                      <a:r>
                        <a:rPr lang="en-CA" sz="2000" b="1">
                          <a:solidFill>
                            <a:srgbClr val="000000"/>
                          </a:solidFill>
                          <a:effectLst/>
                          <a:latin typeface="+mn-lt"/>
                        </a:rPr>
                        <a:t>risperidone (n)</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2000">
                          <a:solidFill>
                            <a:srgbClr val="000000"/>
                          </a:solidFill>
                          <a:effectLst/>
                          <a:latin typeface="+mn-lt"/>
                        </a:rPr>
                        <a:t>50</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2000">
                          <a:solidFill>
                            <a:srgbClr val="000000"/>
                          </a:solidFill>
                          <a:effectLst/>
                          <a:latin typeface="+mn-lt"/>
                        </a:rPr>
                        <a:t>12</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35045183"/>
                  </a:ext>
                </a:extLst>
              </a:tr>
              <a:tr h="337207">
                <a:tc>
                  <a:txBody>
                    <a:bodyPr/>
                    <a:lstStyle/>
                    <a:p>
                      <a:r>
                        <a:rPr lang="en-CA" sz="2000" b="1">
                          <a:solidFill>
                            <a:srgbClr val="000000"/>
                          </a:solidFill>
                          <a:effectLst/>
                          <a:latin typeface="+mn-lt"/>
                        </a:rPr>
                        <a:t>quetiapine (n)</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2000">
                          <a:solidFill>
                            <a:srgbClr val="000000"/>
                          </a:solidFill>
                          <a:effectLst/>
                          <a:latin typeface="+mn-lt"/>
                        </a:rPr>
                        <a:t>35</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2000">
                          <a:solidFill>
                            <a:srgbClr val="000000"/>
                          </a:solidFill>
                          <a:effectLst/>
                          <a:latin typeface="+mn-lt"/>
                        </a:rPr>
                        <a:t>13</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653048"/>
                  </a:ext>
                </a:extLst>
              </a:tr>
              <a:tr h="337207">
                <a:tc>
                  <a:txBody>
                    <a:bodyPr/>
                    <a:lstStyle/>
                    <a:p>
                      <a:r>
                        <a:rPr lang="en-CA" sz="2000" b="1">
                          <a:solidFill>
                            <a:srgbClr val="000000"/>
                          </a:solidFill>
                          <a:effectLst/>
                          <a:latin typeface="+mn-lt"/>
                        </a:rPr>
                        <a:t>olanzapine (n)</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2000" dirty="0">
                          <a:solidFill>
                            <a:srgbClr val="000000"/>
                          </a:solidFill>
                          <a:effectLst/>
                          <a:latin typeface="+mn-lt"/>
                        </a:rPr>
                        <a:t>31</a:t>
                      </a:r>
                      <a:endParaRPr lang="en-CA" sz="2000" dirty="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2000">
                          <a:solidFill>
                            <a:srgbClr val="000000"/>
                          </a:solidFill>
                          <a:effectLst/>
                          <a:latin typeface="+mn-lt"/>
                        </a:rPr>
                        <a:t>7</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61391729"/>
                  </a:ext>
                </a:extLst>
              </a:tr>
              <a:tr h="337207">
                <a:tc>
                  <a:txBody>
                    <a:bodyPr/>
                    <a:lstStyle/>
                    <a:p>
                      <a:r>
                        <a:rPr lang="en-CA" sz="2000" b="1">
                          <a:solidFill>
                            <a:srgbClr val="000000"/>
                          </a:solidFill>
                          <a:effectLst/>
                          <a:latin typeface="+mn-lt"/>
                        </a:rPr>
                        <a:t>aripiprazole (n)</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2000">
                          <a:solidFill>
                            <a:srgbClr val="000000"/>
                          </a:solidFill>
                          <a:effectLst/>
                          <a:latin typeface="+mn-lt"/>
                        </a:rPr>
                        <a:t>12</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2000" dirty="0">
                          <a:solidFill>
                            <a:srgbClr val="000000"/>
                          </a:solidFill>
                          <a:effectLst/>
                          <a:latin typeface="+mn-lt"/>
                        </a:rPr>
                        <a:t>3</a:t>
                      </a:r>
                      <a:endParaRPr lang="en-CA" sz="2000" dirty="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09724216"/>
                  </a:ext>
                </a:extLst>
              </a:tr>
              <a:tr h="337207">
                <a:tc>
                  <a:txBody>
                    <a:bodyPr/>
                    <a:lstStyle/>
                    <a:p>
                      <a:r>
                        <a:rPr lang="en-CA" sz="2000" b="1">
                          <a:solidFill>
                            <a:srgbClr val="000000"/>
                          </a:solidFill>
                          <a:effectLst/>
                          <a:latin typeface="+mn-lt"/>
                        </a:rPr>
                        <a:t>paliperidone (n)</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2000">
                          <a:solidFill>
                            <a:srgbClr val="000000"/>
                          </a:solidFill>
                          <a:effectLst/>
                          <a:latin typeface="+mn-lt"/>
                        </a:rPr>
                        <a:t>5</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2000">
                          <a:solidFill>
                            <a:srgbClr val="000000"/>
                          </a:solidFill>
                          <a:effectLst/>
                          <a:latin typeface="+mn-lt"/>
                        </a:rPr>
                        <a:t>0</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84538060"/>
                  </a:ext>
                </a:extLst>
              </a:tr>
              <a:tr h="337207">
                <a:tc>
                  <a:txBody>
                    <a:bodyPr/>
                    <a:lstStyle/>
                    <a:p>
                      <a:r>
                        <a:rPr lang="en-CA" sz="2000" b="1">
                          <a:solidFill>
                            <a:srgbClr val="000000"/>
                          </a:solidFill>
                          <a:effectLst/>
                          <a:latin typeface="+mn-lt"/>
                        </a:rPr>
                        <a:t>asenapine (n)</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2000">
                          <a:solidFill>
                            <a:srgbClr val="000000"/>
                          </a:solidFill>
                          <a:effectLst/>
                          <a:latin typeface="+mn-lt"/>
                        </a:rPr>
                        <a:t>4</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2000">
                          <a:solidFill>
                            <a:srgbClr val="000000"/>
                          </a:solidFill>
                          <a:effectLst/>
                          <a:latin typeface="+mn-lt"/>
                        </a:rPr>
                        <a:t>0</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44911699"/>
                  </a:ext>
                </a:extLst>
              </a:tr>
              <a:tr h="337207">
                <a:tc>
                  <a:txBody>
                    <a:bodyPr/>
                    <a:lstStyle/>
                    <a:p>
                      <a:r>
                        <a:rPr lang="en-CA" sz="2000" b="1">
                          <a:solidFill>
                            <a:srgbClr val="000000"/>
                          </a:solidFill>
                          <a:effectLst/>
                          <a:latin typeface="+mn-lt"/>
                        </a:rPr>
                        <a:t>ziprasidone (n)</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2000">
                          <a:solidFill>
                            <a:srgbClr val="000000"/>
                          </a:solidFill>
                          <a:effectLst/>
                          <a:latin typeface="+mn-lt"/>
                        </a:rPr>
                        <a:t>1</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2000" dirty="0">
                          <a:solidFill>
                            <a:srgbClr val="000000"/>
                          </a:solidFill>
                          <a:effectLst/>
                          <a:latin typeface="+mn-lt"/>
                        </a:rPr>
                        <a:t>0</a:t>
                      </a:r>
                      <a:endParaRPr lang="en-CA" sz="2000" dirty="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10382957"/>
                  </a:ext>
                </a:extLst>
              </a:tr>
              <a:tr h="337207">
                <a:tc>
                  <a:txBody>
                    <a:bodyPr/>
                    <a:lstStyle/>
                    <a:p>
                      <a:r>
                        <a:rPr lang="en-CA" sz="2000" b="1">
                          <a:solidFill>
                            <a:srgbClr val="000000"/>
                          </a:solidFill>
                          <a:effectLst/>
                          <a:latin typeface="+mn-lt"/>
                        </a:rPr>
                        <a:t>sulpride (n)</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2000">
                          <a:solidFill>
                            <a:srgbClr val="000000"/>
                          </a:solidFill>
                          <a:effectLst/>
                          <a:latin typeface="+mn-lt"/>
                        </a:rPr>
                        <a:t>1</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2000">
                          <a:solidFill>
                            <a:srgbClr val="000000"/>
                          </a:solidFill>
                          <a:effectLst/>
                          <a:latin typeface="+mn-lt"/>
                        </a:rPr>
                        <a:t>0</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53213137"/>
                  </a:ext>
                </a:extLst>
              </a:tr>
              <a:tr h="641095">
                <a:tc>
                  <a:txBody>
                    <a:bodyPr/>
                    <a:lstStyle/>
                    <a:p>
                      <a:r>
                        <a:rPr lang="en-CA" sz="2000" b="1">
                          <a:solidFill>
                            <a:srgbClr val="000000"/>
                          </a:solidFill>
                          <a:effectLst/>
                          <a:latin typeface="+mn-lt"/>
                        </a:rPr>
                        <a:t>First generation antipsychotics </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br>
                        <a:rPr lang="en-CA" sz="2000">
                          <a:effectLst/>
                          <a:latin typeface="+mn-lt"/>
                        </a:rPr>
                      </a:b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br>
                        <a:rPr lang="en-CA" sz="2000" dirty="0">
                          <a:effectLst/>
                          <a:latin typeface="+mn-lt"/>
                        </a:rPr>
                      </a:br>
                      <a:endParaRPr lang="en-CA" sz="2000" dirty="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88699306"/>
                  </a:ext>
                </a:extLst>
              </a:tr>
              <a:tr h="337207">
                <a:tc>
                  <a:txBody>
                    <a:bodyPr/>
                    <a:lstStyle/>
                    <a:p>
                      <a:r>
                        <a:rPr lang="en-CA" sz="2000" b="1">
                          <a:solidFill>
                            <a:srgbClr val="000000"/>
                          </a:solidFill>
                          <a:effectLst/>
                          <a:latin typeface="+mn-lt"/>
                        </a:rPr>
                        <a:t>perphenazine (n)</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2000">
                          <a:solidFill>
                            <a:srgbClr val="000000"/>
                          </a:solidFill>
                          <a:effectLst/>
                          <a:latin typeface="+mn-lt"/>
                        </a:rPr>
                        <a:t>6</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2000" dirty="0">
                          <a:solidFill>
                            <a:srgbClr val="000000"/>
                          </a:solidFill>
                          <a:effectLst/>
                          <a:latin typeface="+mn-lt"/>
                        </a:rPr>
                        <a:t>2</a:t>
                      </a:r>
                      <a:endParaRPr lang="en-CA" sz="2000" dirty="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24854319"/>
                  </a:ext>
                </a:extLst>
              </a:tr>
              <a:tr h="337207">
                <a:tc>
                  <a:txBody>
                    <a:bodyPr/>
                    <a:lstStyle/>
                    <a:p>
                      <a:r>
                        <a:rPr lang="en-CA" sz="2000" b="1">
                          <a:solidFill>
                            <a:srgbClr val="000000"/>
                          </a:solidFill>
                          <a:effectLst/>
                          <a:latin typeface="+mn-lt"/>
                        </a:rPr>
                        <a:t>haloperidol (n)</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2000">
                          <a:solidFill>
                            <a:srgbClr val="000000"/>
                          </a:solidFill>
                          <a:effectLst/>
                          <a:latin typeface="+mn-lt"/>
                        </a:rPr>
                        <a:t>3</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2000" dirty="0">
                          <a:solidFill>
                            <a:srgbClr val="000000"/>
                          </a:solidFill>
                          <a:effectLst/>
                          <a:latin typeface="+mn-lt"/>
                        </a:rPr>
                        <a:t>2</a:t>
                      </a:r>
                      <a:endParaRPr lang="en-CA" sz="2000" dirty="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24187388"/>
                  </a:ext>
                </a:extLst>
              </a:tr>
              <a:tr h="337207">
                <a:tc>
                  <a:txBody>
                    <a:bodyPr/>
                    <a:lstStyle/>
                    <a:p>
                      <a:r>
                        <a:rPr lang="en-CA" sz="2000" b="1">
                          <a:solidFill>
                            <a:srgbClr val="000000"/>
                          </a:solidFill>
                          <a:effectLst/>
                          <a:latin typeface="+mn-lt"/>
                        </a:rPr>
                        <a:t>flupentixol (n)</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2000">
                          <a:solidFill>
                            <a:srgbClr val="000000"/>
                          </a:solidFill>
                          <a:effectLst/>
                          <a:latin typeface="+mn-lt"/>
                        </a:rPr>
                        <a:t>2</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2000" dirty="0">
                          <a:solidFill>
                            <a:srgbClr val="000000"/>
                          </a:solidFill>
                          <a:effectLst/>
                          <a:latin typeface="+mn-lt"/>
                        </a:rPr>
                        <a:t>0</a:t>
                      </a:r>
                      <a:endParaRPr lang="en-CA" sz="2000" dirty="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02951465"/>
                  </a:ext>
                </a:extLst>
              </a:tr>
              <a:tr h="337207">
                <a:tc>
                  <a:txBody>
                    <a:bodyPr/>
                    <a:lstStyle/>
                    <a:p>
                      <a:r>
                        <a:rPr lang="en-CA" sz="2000" b="1">
                          <a:solidFill>
                            <a:srgbClr val="000000"/>
                          </a:solidFill>
                          <a:effectLst/>
                          <a:latin typeface="+mn-lt"/>
                        </a:rPr>
                        <a:t>levomepromazine (n)</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2000">
                          <a:solidFill>
                            <a:srgbClr val="000000"/>
                          </a:solidFill>
                          <a:effectLst/>
                          <a:latin typeface="+mn-lt"/>
                        </a:rPr>
                        <a:t>2</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2000" dirty="0">
                          <a:solidFill>
                            <a:srgbClr val="000000"/>
                          </a:solidFill>
                          <a:effectLst/>
                          <a:latin typeface="+mn-lt"/>
                        </a:rPr>
                        <a:t>0</a:t>
                      </a:r>
                      <a:endParaRPr lang="en-CA" sz="2000" dirty="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58372276"/>
                  </a:ext>
                </a:extLst>
              </a:tr>
            </a:tbl>
          </a:graphicData>
        </a:graphic>
      </p:graphicFrame>
      <p:sp>
        <p:nvSpPr>
          <p:cNvPr id="5" name="TextBox 4">
            <a:extLst>
              <a:ext uri="{FF2B5EF4-FFF2-40B4-BE49-F238E27FC236}">
                <a16:creationId xmlns:a16="http://schemas.microsoft.com/office/drawing/2014/main" id="{68ED39D7-A047-76F4-BE97-84A2F18D17C0}"/>
              </a:ext>
            </a:extLst>
          </p:cNvPr>
          <p:cNvSpPr txBox="1"/>
          <p:nvPr/>
        </p:nvSpPr>
        <p:spPr>
          <a:xfrm>
            <a:off x="914400" y="0"/>
            <a:ext cx="9680984" cy="646331"/>
          </a:xfrm>
          <a:prstGeom prst="rect">
            <a:avLst/>
          </a:prstGeom>
          <a:noFill/>
        </p:spPr>
        <p:txBody>
          <a:bodyPr wrap="none" rtlCol="0">
            <a:spAutoFit/>
          </a:bodyPr>
          <a:lstStyle/>
          <a:p>
            <a:r>
              <a:rPr lang="en-US" dirty="0"/>
              <a:t>Supplementary table 5 showing all the antipsychotic medications that were used in the Turku sample </a:t>
            </a:r>
          </a:p>
          <a:p>
            <a:r>
              <a:rPr lang="en-US" dirty="0"/>
              <a:t>and a number of patients that were ever exposed to these antipsychotics.</a:t>
            </a:r>
          </a:p>
        </p:txBody>
      </p:sp>
    </p:spTree>
    <p:extLst>
      <p:ext uri="{BB962C8B-B14F-4D97-AF65-F5344CB8AC3E}">
        <p14:creationId xmlns:p14="http://schemas.microsoft.com/office/powerpoint/2010/main" val="29110127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533A77CC-A9A3-C121-86D6-6C330B9AFD54}"/>
              </a:ext>
            </a:extLst>
          </p:cNvPr>
          <p:cNvGraphicFramePr>
            <a:graphicFrameLocks noGrp="1"/>
          </p:cNvGraphicFramePr>
          <p:nvPr/>
        </p:nvGraphicFramePr>
        <p:xfrm>
          <a:off x="2754775" y="677382"/>
          <a:ext cx="4276812" cy="5815620"/>
        </p:xfrm>
        <a:graphic>
          <a:graphicData uri="http://schemas.openxmlformats.org/drawingml/2006/table">
            <a:tbl>
              <a:tblPr/>
              <a:tblGrid>
                <a:gridCol w="1126889">
                  <a:extLst>
                    <a:ext uri="{9D8B030D-6E8A-4147-A177-3AD203B41FA5}">
                      <a16:colId xmlns:a16="http://schemas.microsoft.com/office/drawing/2014/main" val="3428873380"/>
                    </a:ext>
                  </a:extLst>
                </a:gridCol>
                <a:gridCol w="463906">
                  <a:extLst>
                    <a:ext uri="{9D8B030D-6E8A-4147-A177-3AD203B41FA5}">
                      <a16:colId xmlns:a16="http://schemas.microsoft.com/office/drawing/2014/main" val="548035463"/>
                    </a:ext>
                  </a:extLst>
                </a:gridCol>
                <a:gridCol w="1250384">
                  <a:extLst>
                    <a:ext uri="{9D8B030D-6E8A-4147-A177-3AD203B41FA5}">
                      <a16:colId xmlns:a16="http://schemas.microsoft.com/office/drawing/2014/main" val="3331576473"/>
                    </a:ext>
                  </a:extLst>
                </a:gridCol>
                <a:gridCol w="1435633">
                  <a:extLst>
                    <a:ext uri="{9D8B030D-6E8A-4147-A177-3AD203B41FA5}">
                      <a16:colId xmlns:a16="http://schemas.microsoft.com/office/drawing/2014/main" val="1637795156"/>
                    </a:ext>
                  </a:extLst>
                </a:gridCol>
              </a:tblGrid>
              <a:tr h="177480">
                <a:tc>
                  <a:txBody>
                    <a:bodyPr/>
                    <a:lstStyle/>
                    <a:p>
                      <a:r>
                        <a:rPr lang="en-CA" sz="1050" b="1" dirty="0">
                          <a:solidFill>
                            <a:srgbClr val="000000"/>
                          </a:solidFill>
                          <a:effectLst/>
                          <a:latin typeface="Helvetica Neue" panose="02000503000000020004" pitchFamily="2" charset="0"/>
                        </a:rPr>
                        <a:t>Author/Dataset</a:t>
                      </a:r>
                      <a:endParaRPr lang="en-CA" sz="1050" dirty="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1050" b="1">
                          <a:solidFill>
                            <a:srgbClr val="000000"/>
                          </a:solidFill>
                          <a:effectLst/>
                          <a:latin typeface="Helvetica Neue" panose="02000503000000020004" pitchFamily="2" charset="0"/>
                        </a:rPr>
                        <a:t>Year</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1050" b="1">
                          <a:solidFill>
                            <a:srgbClr val="000000"/>
                          </a:solidFill>
                          <a:effectLst/>
                          <a:latin typeface="Helvetica Neue" panose="02000503000000020004" pitchFamily="2" charset="0"/>
                        </a:rPr>
                        <a:t>Tracer / Measure</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1050" b="1">
                          <a:solidFill>
                            <a:srgbClr val="000000"/>
                          </a:solidFill>
                          <a:effectLst/>
                          <a:latin typeface="Helvetica Neue" panose="02000503000000020004" pitchFamily="2" charset="0"/>
                        </a:rPr>
                        <a:t>Target</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extLst>
                  <a:ext uri="{0D108BD9-81ED-4DB2-BD59-A6C34878D82A}">
                    <a16:rowId xmlns:a16="http://schemas.microsoft.com/office/drawing/2014/main" val="804668632"/>
                  </a:ext>
                </a:extLst>
              </a:tr>
              <a:tr h="177480">
                <a:tc>
                  <a:txBody>
                    <a:bodyPr/>
                    <a:lstStyle/>
                    <a:p>
                      <a:r>
                        <a:rPr lang="en-CA" sz="1050">
                          <a:solidFill>
                            <a:srgbClr val="000000"/>
                          </a:solidFill>
                          <a:effectLst/>
                          <a:latin typeface="Helvetica Neue" panose="02000503000000020004" pitchFamily="2" charset="0"/>
                        </a:rPr>
                        <a:t>Jaworska</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2020</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fallypride</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D2</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3489236"/>
                  </a:ext>
                </a:extLst>
              </a:tr>
              <a:tr h="177480">
                <a:tc>
                  <a:txBody>
                    <a:bodyPr/>
                    <a:lstStyle/>
                    <a:p>
                      <a:r>
                        <a:rPr lang="en-CA" sz="1050">
                          <a:solidFill>
                            <a:srgbClr val="000000"/>
                          </a:solidFill>
                          <a:effectLst/>
                          <a:latin typeface="Helvetica Neue" panose="02000503000000020004" pitchFamily="2" charset="0"/>
                        </a:rPr>
                        <a:t>Kaller</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2017</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sch23390</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D1</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94929980"/>
                  </a:ext>
                </a:extLst>
              </a:tr>
              <a:tr h="177480">
                <a:tc>
                  <a:txBody>
                    <a:bodyPr/>
                    <a:lstStyle/>
                    <a:p>
                      <a:r>
                        <a:rPr lang="en-CA" sz="1050">
                          <a:solidFill>
                            <a:srgbClr val="000000"/>
                          </a:solidFill>
                          <a:effectLst/>
                          <a:latin typeface="Helvetica Neue" panose="02000503000000020004" pitchFamily="2" charset="0"/>
                        </a:rPr>
                        <a:t>Radnakrishnan</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2018</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gsk215083</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5-HT6</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1857631"/>
                  </a:ext>
                </a:extLst>
              </a:tr>
              <a:tr h="177480">
                <a:tc>
                  <a:txBody>
                    <a:bodyPr/>
                    <a:lstStyle/>
                    <a:p>
                      <a:r>
                        <a:rPr lang="en-CA" sz="1050">
                          <a:solidFill>
                            <a:srgbClr val="000000"/>
                          </a:solidFill>
                          <a:effectLst/>
                          <a:latin typeface="Helvetica Neue" panose="02000503000000020004" pitchFamily="2" charset="0"/>
                        </a:rPr>
                        <a:t>Beliveau</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2017</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cimbi36</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5-HT2A</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31079021"/>
                  </a:ext>
                </a:extLst>
              </a:tr>
              <a:tr h="177480">
                <a:tc>
                  <a:txBody>
                    <a:bodyPr/>
                    <a:lstStyle/>
                    <a:p>
                      <a:r>
                        <a:rPr lang="en-CA" sz="1050">
                          <a:solidFill>
                            <a:srgbClr val="000000"/>
                          </a:solidFill>
                          <a:effectLst/>
                          <a:latin typeface="Helvetica Neue" panose="02000503000000020004" pitchFamily="2" charset="0"/>
                        </a:rPr>
                        <a:t>Savli</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2012</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way100635</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5-HT1A</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63332949"/>
                  </a:ext>
                </a:extLst>
              </a:tr>
              <a:tr h="177480">
                <a:tc>
                  <a:txBody>
                    <a:bodyPr/>
                    <a:lstStyle/>
                    <a:p>
                      <a:r>
                        <a:rPr lang="en-CA" sz="1050">
                          <a:solidFill>
                            <a:srgbClr val="000000"/>
                          </a:solidFill>
                          <a:effectLst/>
                          <a:latin typeface="Helvetica Neue" panose="02000503000000020004" pitchFamily="2" charset="0"/>
                        </a:rPr>
                        <a:t>Beliveau</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2017</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az10419369</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5-HT1B</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75420721"/>
                  </a:ext>
                </a:extLst>
              </a:tr>
              <a:tr h="177480">
                <a:tc>
                  <a:txBody>
                    <a:bodyPr/>
                    <a:lstStyle/>
                    <a:p>
                      <a:r>
                        <a:rPr lang="en-CA" sz="1050">
                          <a:solidFill>
                            <a:srgbClr val="000000"/>
                          </a:solidFill>
                          <a:effectLst/>
                          <a:latin typeface="Helvetica Neue" panose="02000503000000020004" pitchFamily="2" charset="0"/>
                        </a:rPr>
                        <a:t>Beliveau</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2017</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sb207145</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5-HT4</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89049444"/>
                  </a:ext>
                </a:extLst>
              </a:tr>
              <a:tr h="177480">
                <a:tc>
                  <a:txBody>
                    <a:bodyPr/>
                    <a:lstStyle/>
                    <a:p>
                      <a:r>
                        <a:rPr lang="en-CA" sz="1050">
                          <a:solidFill>
                            <a:srgbClr val="000000"/>
                          </a:solidFill>
                          <a:effectLst/>
                          <a:latin typeface="Helvetica Neue" panose="02000503000000020004" pitchFamily="2" charset="0"/>
                        </a:rPr>
                        <a:t>Fazio</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2016</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madam</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5-HTT</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79897761"/>
                  </a:ext>
                </a:extLst>
              </a:tr>
              <a:tr h="154303">
                <a:tc>
                  <a:txBody>
                    <a:bodyPr/>
                    <a:lstStyle/>
                    <a:p>
                      <a:r>
                        <a:rPr lang="en-CA" sz="1050">
                          <a:solidFill>
                            <a:srgbClr val="000000"/>
                          </a:solidFill>
                          <a:effectLst/>
                          <a:latin typeface="Helvetica Neue" panose="02000503000000020004" pitchFamily="2" charset="0"/>
                        </a:rPr>
                        <a:t>Tuominen</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NA</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feobv</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vAChT</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74963971"/>
                  </a:ext>
                </a:extLst>
              </a:tr>
              <a:tr h="177480">
                <a:tc>
                  <a:txBody>
                    <a:bodyPr/>
                    <a:lstStyle/>
                    <a:p>
                      <a:r>
                        <a:rPr lang="en-CA" sz="1050">
                          <a:solidFill>
                            <a:srgbClr val="000000"/>
                          </a:solidFill>
                          <a:effectLst/>
                          <a:latin typeface="Helvetica Neue" panose="02000503000000020004" pitchFamily="2" charset="0"/>
                        </a:rPr>
                        <a:t>Hillmer</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2016</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flubatine</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dirty="0">
                          <a:solidFill>
                            <a:srgbClr val="000000"/>
                          </a:solidFill>
                          <a:effectLst/>
                          <a:latin typeface="Helvetica Neue" panose="02000503000000020004" pitchFamily="2" charset="0"/>
                        </a:rPr>
                        <a:t>alpha4 beta2* </a:t>
                      </a:r>
                      <a:r>
                        <a:rPr lang="en-CA" sz="1050" dirty="0" err="1">
                          <a:solidFill>
                            <a:srgbClr val="000000"/>
                          </a:solidFill>
                          <a:effectLst/>
                          <a:latin typeface="Helvetica Neue" panose="02000503000000020004" pitchFamily="2" charset="0"/>
                        </a:rPr>
                        <a:t>nAChR</a:t>
                      </a:r>
                      <a:endParaRPr lang="en-CA" sz="1050" dirty="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35820295"/>
                  </a:ext>
                </a:extLst>
              </a:tr>
              <a:tr h="177480">
                <a:tc>
                  <a:txBody>
                    <a:bodyPr/>
                    <a:lstStyle/>
                    <a:p>
                      <a:r>
                        <a:rPr lang="en-CA" sz="1050">
                          <a:solidFill>
                            <a:srgbClr val="000000"/>
                          </a:solidFill>
                          <a:effectLst/>
                          <a:latin typeface="Helvetica Neue" panose="02000503000000020004" pitchFamily="2" charset="0"/>
                        </a:rPr>
                        <a:t>Naganawa</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2020</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lsn3172176</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dirty="0">
                          <a:solidFill>
                            <a:srgbClr val="000000"/>
                          </a:solidFill>
                          <a:effectLst/>
                          <a:latin typeface="Helvetica Neue" panose="02000503000000020004" pitchFamily="2" charset="0"/>
                        </a:rPr>
                        <a:t>M1 </a:t>
                      </a:r>
                      <a:r>
                        <a:rPr lang="en-CA" sz="1050" dirty="0" err="1">
                          <a:solidFill>
                            <a:srgbClr val="000000"/>
                          </a:solidFill>
                          <a:effectLst/>
                          <a:latin typeface="Helvetica Neue" panose="02000503000000020004" pitchFamily="2" charset="0"/>
                        </a:rPr>
                        <a:t>mAChR</a:t>
                      </a:r>
                      <a:endParaRPr lang="en-CA" sz="1050" dirty="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008470586"/>
                  </a:ext>
                </a:extLst>
              </a:tr>
              <a:tr h="177480">
                <a:tc>
                  <a:txBody>
                    <a:bodyPr/>
                    <a:lstStyle/>
                    <a:p>
                      <a:r>
                        <a:rPr lang="en-CA" sz="1050">
                          <a:solidFill>
                            <a:srgbClr val="000000"/>
                          </a:solidFill>
                          <a:effectLst/>
                          <a:latin typeface="Helvetica Neue" panose="02000503000000020004" pitchFamily="2" charset="0"/>
                        </a:rPr>
                        <a:t>Margulies</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2016</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fcgradient01</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Functional Gradient</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14154984"/>
                  </a:ext>
                </a:extLst>
              </a:tr>
              <a:tr h="177480">
                <a:tc>
                  <a:txBody>
                    <a:bodyPr/>
                    <a:lstStyle/>
                    <a:p>
                      <a:r>
                        <a:rPr lang="en-CA" sz="1050">
                          <a:solidFill>
                            <a:srgbClr val="000000"/>
                          </a:solidFill>
                          <a:effectLst/>
                          <a:latin typeface="Helvetica Neue" panose="02000503000000020004" pitchFamily="2" charset="0"/>
                        </a:rPr>
                        <a:t>Mueller</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2013</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dirty="0" err="1">
                          <a:solidFill>
                            <a:srgbClr val="000000"/>
                          </a:solidFill>
                          <a:effectLst/>
                          <a:latin typeface="Helvetica Neue" panose="02000503000000020004" pitchFamily="2" charset="0"/>
                        </a:rPr>
                        <a:t>intersubjvar</a:t>
                      </a:r>
                      <a:endParaRPr lang="en-CA" sz="1050" dirty="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Intersubject Variance</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56654571"/>
                  </a:ext>
                </a:extLst>
              </a:tr>
              <a:tr h="177480">
                <a:tc>
                  <a:txBody>
                    <a:bodyPr/>
                    <a:lstStyle/>
                    <a:p>
                      <a:r>
                        <a:rPr lang="en-CA" sz="1050">
                          <a:solidFill>
                            <a:srgbClr val="000000"/>
                          </a:solidFill>
                          <a:effectLst/>
                          <a:latin typeface="Helvetica Neue" panose="02000503000000020004" pitchFamily="2" charset="0"/>
                        </a:rPr>
                        <a:t>Hcps</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1200</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megalpha</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Alpha Power</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88194806"/>
                  </a:ext>
                </a:extLst>
              </a:tr>
              <a:tr h="177480">
                <a:tc>
                  <a:txBody>
                    <a:bodyPr/>
                    <a:lstStyle/>
                    <a:p>
                      <a:r>
                        <a:rPr lang="en-CA" sz="1050">
                          <a:solidFill>
                            <a:srgbClr val="000000"/>
                          </a:solidFill>
                          <a:effectLst/>
                          <a:latin typeface="Helvetica Neue" panose="02000503000000020004" pitchFamily="2" charset="0"/>
                        </a:rPr>
                        <a:t>Hcps</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1200</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megdelta</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Delta Power</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84859226"/>
                  </a:ext>
                </a:extLst>
              </a:tr>
              <a:tr h="177480">
                <a:tc>
                  <a:txBody>
                    <a:bodyPr/>
                    <a:lstStyle/>
                    <a:p>
                      <a:r>
                        <a:rPr lang="en-CA" sz="1050">
                          <a:solidFill>
                            <a:srgbClr val="000000"/>
                          </a:solidFill>
                          <a:effectLst/>
                          <a:latin typeface="Helvetica Neue" panose="02000503000000020004" pitchFamily="2" charset="0"/>
                        </a:rPr>
                        <a:t>Hcps</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1200</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megbeta</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Beta Power</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45278297"/>
                  </a:ext>
                </a:extLst>
              </a:tr>
              <a:tr h="177480">
                <a:tc>
                  <a:txBody>
                    <a:bodyPr/>
                    <a:lstStyle/>
                    <a:p>
                      <a:r>
                        <a:rPr lang="en-CA" sz="1050">
                          <a:solidFill>
                            <a:srgbClr val="000000"/>
                          </a:solidFill>
                          <a:effectLst/>
                          <a:latin typeface="Helvetica Neue" panose="02000503000000020004" pitchFamily="2" charset="0"/>
                        </a:rPr>
                        <a:t>Hcps</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1200</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meggamma1</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Low Gamma Power</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27443249"/>
                  </a:ext>
                </a:extLst>
              </a:tr>
              <a:tr h="177480">
                <a:tc>
                  <a:txBody>
                    <a:bodyPr/>
                    <a:lstStyle/>
                    <a:p>
                      <a:r>
                        <a:rPr lang="en-CA" sz="1050">
                          <a:solidFill>
                            <a:srgbClr val="000000"/>
                          </a:solidFill>
                          <a:effectLst/>
                          <a:latin typeface="Helvetica Neue" panose="02000503000000020004" pitchFamily="2" charset="0"/>
                        </a:rPr>
                        <a:t>Hcps</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1200</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meggamma2</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High Gamma Power</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66942802"/>
                  </a:ext>
                </a:extLst>
              </a:tr>
              <a:tr h="177480">
                <a:tc>
                  <a:txBody>
                    <a:bodyPr/>
                    <a:lstStyle/>
                    <a:p>
                      <a:r>
                        <a:rPr lang="en-CA" sz="1050">
                          <a:solidFill>
                            <a:srgbClr val="000000"/>
                          </a:solidFill>
                          <a:effectLst/>
                          <a:latin typeface="Helvetica Neue" panose="02000503000000020004" pitchFamily="2" charset="0"/>
                        </a:rPr>
                        <a:t>Hcps</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1200</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megtheta</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Theta Power</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23948751"/>
                  </a:ext>
                </a:extLst>
              </a:tr>
              <a:tr h="177480">
                <a:tc>
                  <a:txBody>
                    <a:bodyPr/>
                    <a:lstStyle/>
                    <a:p>
                      <a:r>
                        <a:rPr lang="en-CA" sz="1050">
                          <a:solidFill>
                            <a:srgbClr val="000000"/>
                          </a:solidFill>
                          <a:effectLst/>
                          <a:latin typeface="Helvetica Neue" panose="02000503000000020004" pitchFamily="2" charset="0"/>
                        </a:rPr>
                        <a:t>Hcps</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1200</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megtimescale</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Intrinsic Timescale</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78220373"/>
                  </a:ext>
                </a:extLst>
              </a:tr>
              <a:tr h="177480">
                <a:tc>
                  <a:txBody>
                    <a:bodyPr/>
                    <a:lstStyle/>
                    <a:p>
                      <a:r>
                        <a:rPr lang="en-CA" sz="1050">
                          <a:solidFill>
                            <a:srgbClr val="000000"/>
                          </a:solidFill>
                          <a:effectLst/>
                          <a:latin typeface="Helvetica Neue" panose="02000503000000020004" pitchFamily="2" charset="0"/>
                        </a:rPr>
                        <a:t>Finnema</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2016</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ucbj</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Synaptic Vesicles</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95003680"/>
                  </a:ext>
                </a:extLst>
              </a:tr>
              <a:tr h="177480">
                <a:tc>
                  <a:txBody>
                    <a:bodyPr/>
                    <a:lstStyle/>
                    <a:p>
                      <a:r>
                        <a:rPr lang="en-CA" sz="1050">
                          <a:solidFill>
                            <a:srgbClr val="000000"/>
                          </a:solidFill>
                          <a:effectLst/>
                          <a:latin typeface="Helvetica Neue" panose="02000503000000020004" pitchFamily="2" charset="0"/>
                        </a:rPr>
                        <a:t>Hcps</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1200</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thickness</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Cortical Thickness</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27860953"/>
                  </a:ext>
                </a:extLst>
              </a:tr>
              <a:tr h="177480">
                <a:tc>
                  <a:txBody>
                    <a:bodyPr/>
                    <a:lstStyle/>
                    <a:p>
                      <a:r>
                        <a:rPr lang="en-CA" sz="1050">
                          <a:solidFill>
                            <a:srgbClr val="000000"/>
                          </a:solidFill>
                          <a:effectLst/>
                          <a:latin typeface="Helvetica Neue" panose="02000503000000020004" pitchFamily="2" charset="0"/>
                        </a:rPr>
                        <a:t>Hcps</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1200</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myelinmap</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T1/T2</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074915563"/>
                  </a:ext>
                </a:extLst>
              </a:tr>
              <a:tr h="177480">
                <a:tc>
                  <a:txBody>
                    <a:bodyPr/>
                    <a:lstStyle/>
                    <a:p>
                      <a:r>
                        <a:rPr lang="en-CA" sz="1050">
                          <a:solidFill>
                            <a:srgbClr val="000000"/>
                          </a:solidFill>
                          <a:effectLst/>
                          <a:latin typeface="Helvetica Neue" panose="02000503000000020004" pitchFamily="2" charset="0"/>
                        </a:rPr>
                        <a:t>Dukart</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2018</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flumazenil</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dirty="0">
                          <a:solidFill>
                            <a:srgbClr val="000000"/>
                          </a:solidFill>
                          <a:effectLst/>
                          <a:latin typeface="Helvetica Neue" panose="02000503000000020004" pitchFamily="2" charset="0"/>
                        </a:rPr>
                        <a:t>GABA A</a:t>
                      </a:r>
                      <a:endParaRPr lang="en-CA" sz="1050" dirty="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01594487"/>
                  </a:ext>
                </a:extLst>
              </a:tr>
              <a:tr h="177480">
                <a:tc>
                  <a:txBody>
                    <a:bodyPr/>
                    <a:lstStyle/>
                    <a:p>
                      <a:r>
                        <a:rPr lang="en-CA" sz="1050">
                          <a:solidFill>
                            <a:srgbClr val="000000"/>
                          </a:solidFill>
                          <a:effectLst/>
                          <a:latin typeface="Helvetica Neue" panose="02000503000000020004" pitchFamily="2" charset="0"/>
                        </a:rPr>
                        <a:t>Dubois</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2015</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abp688</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mGluR5</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15061542"/>
                  </a:ext>
                </a:extLst>
              </a:tr>
              <a:tr h="177480">
                <a:tc>
                  <a:txBody>
                    <a:bodyPr/>
                    <a:lstStyle/>
                    <a:p>
                      <a:r>
                        <a:rPr lang="en-CA" sz="1050">
                          <a:solidFill>
                            <a:srgbClr val="000000"/>
                          </a:solidFill>
                          <a:effectLst/>
                          <a:latin typeface="Helvetica Neue" panose="02000503000000020004" pitchFamily="2" charset="0"/>
                        </a:rPr>
                        <a:t>Laurikainen</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2018</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fmpepd2</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Cannabinoid 1</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20584610"/>
                  </a:ext>
                </a:extLst>
              </a:tr>
              <a:tr h="177480">
                <a:tc>
                  <a:txBody>
                    <a:bodyPr/>
                    <a:lstStyle/>
                    <a:p>
                      <a:r>
                        <a:rPr lang="en-CA" sz="1050">
                          <a:solidFill>
                            <a:srgbClr val="000000"/>
                          </a:solidFill>
                          <a:effectLst/>
                          <a:latin typeface="Helvetica Neue" panose="02000503000000020004" pitchFamily="2" charset="0"/>
                        </a:rPr>
                        <a:t>Kantonen</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2020</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carfentanil</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dirty="0">
                          <a:solidFill>
                            <a:srgbClr val="000000"/>
                          </a:solidFill>
                          <a:effectLst/>
                          <a:latin typeface="Helvetica Neue" panose="02000503000000020004" pitchFamily="2" charset="0"/>
                        </a:rPr>
                        <a:t>mu-</a:t>
                      </a:r>
                      <a:r>
                        <a:rPr lang="en-CA" sz="1050" dirty="0" err="1">
                          <a:solidFill>
                            <a:srgbClr val="000000"/>
                          </a:solidFill>
                          <a:effectLst/>
                          <a:latin typeface="Helvetica Neue" panose="02000503000000020004" pitchFamily="2" charset="0"/>
                        </a:rPr>
                        <a:t>opiod</a:t>
                      </a:r>
                      <a:endParaRPr lang="en-CA" sz="1050" dirty="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75387090"/>
                  </a:ext>
                </a:extLst>
              </a:tr>
              <a:tr h="177480">
                <a:tc>
                  <a:txBody>
                    <a:bodyPr/>
                    <a:lstStyle/>
                    <a:p>
                      <a:r>
                        <a:rPr lang="en-CA" sz="1050">
                          <a:solidFill>
                            <a:srgbClr val="000000"/>
                          </a:solidFill>
                          <a:effectLst/>
                          <a:latin typeface="Helvetica Neue" panose="02000503000000020004" pitchFamily="2" charset="0"/>
                        </a:rPr>
                        <a:t>Gallezot</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2017</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gsk189254</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Histamine 3</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89442954"/>
                  </a:ext>
                </a:extLst>
              </a:tr>
              <a:tr h="154303">
                <a:tc>
                  <a:txBody>
                    <a:bodyPr/>
                    <a:lstStyle/>
                    <a:p>
                      <a:r>
                        <a:rPr lang="en-CA" sz="1050">
                          <a:solidFill>
                            <a:srgbClr val="000000"/>
                          </a:solidFill>
                          <a:effectLst/>
                          <a:latin typeface="Helvetica Neue" panose="02000503000000020004" pitchFamily="2" charset="0"/>
                        </a:rPr>
                        <a:t>Raichle</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NA</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cbf</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CBF</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97930809"/>
                  </a:ext>
                </a:extLst>
              </a:tr>
              <a:tr h="154303">
                <a:tc>
                  <a:txBody>
                    <a:bodyPr/>
                    <a:lstStyle/>
                    <a:p>
                      <a:r>
                        <a:rPr lang="en-CA" sz="1050">
                          <a:solidFill>
                            <a:srgbClr val="000000"/>
                          </a:solidFill>
                          <a:effectLst/>
                          <a:latin typeface="Helvetica Neue" panose="02000503000000020004" pitchFamily="2" charset="0"/>
                        </a:rPr>
                        <a:t>Raichle</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NA</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cbv</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CBV</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53871251"/>
                  </a:ext>
                </a:extLst>
              </a:tr>
              <a:tr h="154303">
                <a:tc>
                  <a:txBody>
                    <a:bodyPr/>
                    <a:lstStyle/>
                    <a:p>
                      <a:r>
                        <a:rPr lang="en-CA" sz="1050">
                          <a:solidFill>
                            <a:srgbClr val="000000"/>
                          </a:solidFill>
                          <a:effectLst/>
                          <a:latin typeface="Helvetica Neue" panose="02000503000000020004" pitchFamily="2" charset="0"/>
                        </a:rPr>
                        <a:t>Raichle</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NA</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cmr02</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dirty="0">
                          <a:solidFill>
                            <a:srgbClr val="000000"/>
                          </a:solidFill>
                          <a:effectLst/>
                          <a:latin typeface="Helvetica Neue" panose="02000503000000020004" pitchFamily="2" charset="0"/>
                        </a:rPr>
                        <a:t>CMRO2</a:t>
                      </a:r>
                      <a:endParaRPr lang="en-CA" sz="1050" dirty="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55654542"/>
                  </a:ext>
                </a:extLst>
              </a:tr>
              <a:tr h="154303">
                <a:tc>
                  <a:txBody>
                    <a:bodyPr/>
                    <a:lstStyle/>
                    <a:p>
                      <a:r>
                        <a:rPr lang="en-CA" sz="1050" dirty="0" err="1">
                          <a:solidFill>
                            <a:srgbClr val="000000"/>
                          </a:solidFill>
                          <a:effectLst/>
                          <a:latin typeface="Helvetica Neue" panose="02000503000000020004" pitchFamily="2" charset="0"/>
                        </a:rPr>
                        <a:t>Raichle</a:t>
                      </a:r>
                      <a:endParaRPr lang="en-CA" sz="1050" dirty="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NA</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a:solidFill>
                            <a:srgbClr val="000000"/>
                          </a:solidFill>
                          <a:effectLst/>
                          <a:latin typeface="Helvetica Neue" panose="02000503000000020004" pitchFamily="2" charset="0"/>
                        </a:rPr>
                        <a:t>cmruglu</a:t>
                      </a:r>
                      <a:endParaRPr lang="en-CA" sz="105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50" dirty="0" err="1">
                          <a:solidFill>
                            <a:srgbClr val="000000"/>
                          </a:solidFill>
                          <a:effectLst/>
                          <a:latin typeface="Helvetica Neue" panose="02000503000000020004" pitchFamily="2" charset="0"/>
                        </a:rPr>
                        <a:t>CMRGlu</a:t>
                      </a:r>
                      <a:endParaRPr lang="en-CA" sz="1050" dirty="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06374681"/>
                  </a:ext>
                </a:extLst>
              </a:tr>
            </a:tbl>
          </a:graphicData>
        </a:graphic>
      </p:graphicFrame>
      <p:sp>
        <p:nvSpPr>
          <p:cNvPr id="5" name="TextBox 4">
            <a:extLst>
              <a:ext uri="{FF2B5EF4-FFF2-40B4-BE49-F238E27FC236}">
                <a16:creationId xmlns:a16="http://schemas.microsoft.com/office/drawing/2014/main" id="{FEAF5598-7584-90E8-90FB-EE4C66293C91}"/>
              </a:ext>
            </a:extLst>
          </p:cNvPr>
          <p:cNvSpPr txBox="1"/>
          <p:nvPr/>
        </p:nvSpPr>
        <p:spPr>
          <a:xfrm>
            <a:off x="2754775" y="67743"/>
            <a:ext cx="6350841" cy="646331"/>
          </a:xfrm>
          <a:prstGeom prst="rect">
            <a:avLst/>
          </a:prstGeom>
          <a:noFill/>
        </p:spPr>
        <p:txBody>
          <a:bodyPr wrap="none" rtlCol="0">
            <a:spAutoFit/>
          </a:bodyPr>
          <a:lstStyle/>
          <a:p>
            <a:r>
              <a:rPr lang="en-US" dirty="0"/>
              <a:t>Supplementary </a:t>
            </a:r>
            <a:r>
              <a:rPr lang="en-US"/>
              <a:t>table 6 </a:t>
            </a:r>
            <a:r>
              <a:rPr lang="en-US" dirty="0"/>
              <a:t>shows measures of normative </a:t>
            </a:r>
          </a:p>
          <a:p>
            <a:r>
              <a:rPr lang="en-US" dirty="0"/>
              <a:t>structural and functional features of the cortex used in this study. </a:t>
            </a:r>
          </a:p>
        </p:txBody>
      </p:sp>
      <p:sp>
        <p:nvSpPr>
          <p:cNvPr id="6" name="TextBox 5">
            <a:extLst>
              <a:ext uri="{FF2B5EF4-FFF2-40B4-BE49-F238E27FC236}">
                <a16:creationId xmlns:a16="http://schemas.microsoft.com/office/drawing/2014/main" id="{54BA2E72-6480-C846-4254-CC12B78EC13B}"/>
              </a:ext>
            </a:extLst>
          </p:cNvPr>
          <p:cNvSpPr txBox="1"/>
          <p:nvPr/>
        </p:nvSpPr>
        <p:spPr>
          <a:xfrm>
            <a:off x="2673752" y="6534834"/>
            <a:ext cx="8512651" cy="553998"/>
          </a:xfrm>
          <a:prstGeom prst="rect">
            <a:avLst/>
          </a:prstGeom>
          <a:noFill/>
        </p:spPr>
        <p:txBody>
          <a:bodyPr wrap="none" rtlCol="0">
            <a:spAutoFit/>
          </a:bodyPr>
          <a:lstStyle/>
          <a:p>
            <a:r>
              <a:rPr lang="en-US" sz="1200" dirty="0"/>
              <a:t>For more details please see: https://</a:t>
            </a:r>
            <a:r>
              <a:rPr lang="en-US" sz="1200" dirty="0" err="1"/>
              <a:t>docs.google.com</a:t>
            </a:r>
            <a:r>
              <a:rPr lang="en-US" sz="1200" dirty="0"/>
              <a:t>/spreadsheets/d/1oZecOsvtQEh5pQkIf8cB6CyhPKVrQuko/</a:t>
            </a:r>
            <a:r>
              <a:rPr lang="en-US" sz="1200" dirty="0" err="1"/>
              <a:t>edit#gid</a:t>
            </a:r>
            <a:r>
              <a:rPr lang="en-US" sz="1200" dirty="0"/>
              <a:t>=1162991686</a:t>
            </a:r>
          </a:p>
          <a:p>
            <a:endParaRPr lang="en-US" dirty="0"/>
          </a:p>
        </p:txBody>
      </p:sp>
    </p:spTree>
    <p:extLst>
      <p:ext uri="{BB962C8B-B14F-4D97-AF65-F5344CB8AC3E}">
        <p14:creationId xmlns:p14="http://schemas.microsoft.com/office/powerpoint/2010/main" val="12470988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CE0B42E-F836-9640-CE1A-763DF2B98178}"/>
              </a:ext>
            </a:extLst>
          </p:cNvPr>
          <p:cNvPicPr>
            <a:picLocks noChangeAspect="1"/>
          </p:cNvPicPr>
          <p:nvPr/>
        </p:nvPicPr>
        <p:blipFill>
          <a:blip r:embed="rId2"/>
          <a:stretch>
            <a:fillRect/>
          </a:stretch>
        </p:blipFill>
        <p:spPr>
          <a:xfrm>
            <a:off x="1897284" y="258898"/>
            <a:ext cx="7772400" cy="3654878"/>
          </a:xfrm>
          <a:prstGeom prst="rect">
            <a:avLst/>
          </a:prstGeom>
        </p:spPr>
      </p:pic>
      <p:sp>
        <p:nvSpPr>
          <p:cNvPr id="5" name="TextBox 4">
            <a:extLst>
              <a:ext uri="{FF2B5EF4-FFF2-40B4-BE49-F238E27FC236}">
                <a16:creationId xmlns:a16="http://schemas.microsoft.com/office/drawing/2014/main" id="{875E0A49-B083-907A-39CB-D69A22BEFB16}"/>
              </a:ext>
            </a:extLst>
          </p:cNvPr>
          <p:cNvSpPr txBox="1"/>
          <p:nvPr/>
        </p:nvSpPr>
        <p:spPr>
          <a:xfrm>
            <a:off x="2152891" y="4074289"/>
            <a:ext cx="7772400" cy="1754326"/>
          </a:xfrm>
          <a:prstGeom prst="rect">
            <a:avLst/>
          </a:prstGeom>
          <a:noFill/>
        </p:spPr>
        <p:txBody>
          <a:bodyPr wrap="square" rtlCol="0">
            <a:spAutoFit/>
          </a:bodyPr>
          <a:lstStyle/>
          <a:p>
            <a:r>
              <a:rPr lang="en-US" b="1" dirty="0">
                <a:latin typeface="HELVETICA LIGHT" panose="020B0403020202020204" pitchFamily="34" charset="0"/>
              </a:rPr>
              <a:t>Figure 1 Association between </a:t>
            </a:r>
            <a:r>
              <a:rPr lang="en-US" b="1" dirty="0">
                <a:latin typeface="Helvetica Light" panose="020B0403020202020204" pitchFamily="34" charset="0"/>
              </a:rPr>
              <a:t>lifetime antipsychotic exposure and cortical thickness. </a:t>
            </a:r>
            <a:r>
              <a:rPr lang="en-US" dirty="0">
                <a:latin typeface="Helvetica Light" panose="020B0403020202020204" pitchFamily="34" charset="0"/>
              </a:rPr>
              <a:t>Higher lifetime AP exposure is associated with </a:t>
            </a:r>
          </a:p>
          <a:p>
            <a:r>
              <a:rPr lang="en-US" dirty="0">
                <a:latin typeface="Helvetica Light" panose="020B0403020202020204" pitchFamily="34" charset="0"/>
              </a:rPr>
              <a:t>lower cortical thickness in prefrontal cortex, parietal cortex and posterior </a:t>
            </a:r>
          </a:p>
          <a:p>
            <a:r>
              <a:rPr lang="en-US" dirty="0">
                <a:latin typeface="Helvetica Light" panose="020B0403020202020204" pitchFamily="34" charset="0"/>
              </a:rPr>
              <a:t>cingulate cortex, N=131. Model includes age, sex, and diagnostic group as nuisance variables. </a:t>
            </a:r>
            <a:r>
              <a:rPr lang="en-US" dirty="0" err="1">
                <a:latin typeface="Helvetica Light" panose="020B0403020202020204" pitchFamily="34" charset="0"/>
              </a:rPr>
              <a:t>Colorbar</a:t>
            </a:r>
            <a:r>
              <a:rPr lang="en-US" dirty="0">
                <a:latin typeface="Helvetica Light" panose="020B0403020202020204" pitchFamily="34" charset="0"/>
              </a:rPr>
              <a:t> indicates p-value and results are permutation corrected for multiple comparisons.</a:t>
            </a:r>
          </a:p>
        </p:txBody>
      </p:sp>
    </p:spTree>
    <p:extLst>
      <p:ext uri="{BB962C8B-B14F-4D97-AF65-F5344CB8AC3E}">
        <p14:creationId xmlns:p14="http://schemas.microsoft.com/office/powerpoint/2010/main" val="13123193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47672FF-C19B-5E72-AE66-23084AC14C21}"/>
              </a:ext>
            </a:extLst>
          </p:cNvPr>
          <p:cNvSpPr txBox="1"/>
          <p:nvPr/>
        </p:nvSpPr>
        <p:spPr>
          <a:xfrm>
            <a:off x="0" y="3819420"/>
            <a:ext cx="12184380" cy="2862322"/>
          </a:xfrm>
          <a:prstGeom prst="rect">
            <a:avLst/>
          </a:prstGeom>
          <a:noFill/>
        </p:spPr>
        <p:txBody>
          <a:bodyPr wrap="square" rtlCol="0">
            <a:spAutoFit/>
          </a:bodyPr>
          <a:lstStyle/>
          <a:p>
            <a:r>
              <a:rPr lang="en-US" b="1" dirty="0">
                <a:latin typeface="HELVETICA LIGHT" panose="020B0403020202020204" pitchFamily="34" charset="0"/>
              </a:rPr>
              <a:t>Figure 2 Regional sensitivity to antipsychotic exposure and underlying brain features. </a:t>
            </a:r>
            <a:r>
              <a:rPr lang="en-US" dirty="0">
                <a:latin typeface="Helvetica Light" panose="020B0403020202020204" pitchFamily="34" charset="0"/>
              </a:rPr>
              <a:t>C</a:t>
            </a:r>
            <a:r>
              <a:rPr lang="en-US" dirty="0">
                <a:latin typeface="Helvetica Light" panose="020B0403020202020204" pitchFamily="34" charset="0"/>
              </a:rPr>
              <a:t>orrelations between the effects of lifetime antipsychotic exposure and </a:t>
            </a:r>
            <a:r>
              <a:rPr lang="en-CA" sz="1800" dirty="0">
                <a:effectLst/>
                <a:latin typeface="Helvetica Light" panose="020B0403020202020204" pitchFamily="34" charset="0"/>
              </a:rPr>
              <a:t>normative brain features in the </a:t>
            </a:r>
            <a:r>
              <a:rPr lang="en-CA" dirty="0">
                <a:latin typeface="Helvetica Light" panose="020B0403020202020204" pitchFamily="34" charset="0"/>
              </a:rPr>
              <a:t>discovery</a:t>
            </a:r>
            <a:r>
              <a:rPr lang="en-CA" sz="1800" dirty="0">
                <a:effectLst/>
                <a:latin typeface="Helvetica Light" panose="020B0403020202020204" pitchFamily="34" charset="0"/>
              </a:rPr>
              <a:t> sample (Turku sample) are shown. Several features were statistically associated with antipsychotic related cortical thinning and these associations survived false discovery rate (FDR) correction for multiple comparisons. These measures include serotonergic, cholinergic, structural, functional, structural, and metabolic features. Positive correlation indicates that regions that have a higher value of the measured brain feature are more susceptible to the effects of </a:t>
            </a:r>
            <a:r>
              <a:rPr lang="en-CA" dirty="0">
                <a:latin typeface="Helvetica Light" panose="020B0403020202020204" pitchFamily="34" charset="0"/>
              </a:rPr>
              <a:t>antipsychotics</a:t>
            </a:r>
            <a:r>
              <a:rPr lang="en-CA" sz="1800" dirty="0">
                <a:effectLst/>
                <a:latin typeface="Helvetica Light" panose="020B0403020202020204" pitchFamily="34" charset="0"/>
              </a:rPr>
              <a:t> than regions that have a lower value and vice versa. The dots show </a:t>
            </a:r>
            <a:r>
              <a:rPr lang="en-CA" dirty="0">
                <a:latin typeface="Helvetica Light" panose="020B0403020202020204" pitchFamily="34" charset="0"/>
              </a:rPr>
              <a:t>P</a:t>
            </a:r>
            <a:r>
              <a:rPr lang="en-CA" sz="1800" dirty="0">
                <a:effectLst/>
                <a:latin typeface="Helvetica Light" panose="020B0403020202020204" pitchFamily="34" charset="0"/>
              </a:rPr>
              <a:t>earson’s correlation coefficient r between </a:t>
            </a:r>
            <a:r>
              <a:rPr lang="en-CA" dirty="0">
                <a:latin typeface="Helvetica Light" panose="020B0403020202020204" pitchFamily="34" charset="0"/>
              </a:rPr>
              <a:t>antipsychotics</a:t>
            </a:r>
            <a:r>
              <a:rPr lang="en-CA" sz="1800" dirty="0">
                <a:effectLst/>
                <a:latin typeface="Helvetica Light" panose="020B0403020202020204" pitchFamily="34" charset="0"/>
              </a:rPr>
              <a:t> effects and a given brain feature, the color of the dot indicates statistical significance. </a:t>
            </a:r>
            <a:r>
              <a:rPr lang="en-CA" dirty="0">
                <a:latin typeface="Helvetica Light" panose="020B0403020202020204" pitchFamily="34" charset="0"/>
              </a:rPr>
              <a:t>The </a:t>
            </a:r>
            <a:r>
              <a:rPr lang="en-CA" sz="1800" dirty="0">
                <a:effectLst/>
                <a:latin typeface="Helvetica Light" panose="020B0403020202020204" pitchFamily="34" charset="0"/>
              </a:rPr>
              <a:t>ends of the boxes represent the first and third quartiles</a:t>
            </a:r>
            <a:r>
              <a:rPr lang="en-CA" dirty="0">
                <a:latin typeface="Helvetica Light" panose="020B0403020202020204" pitchFamily="34" charset="0"/>
              </a:rPr>
              <a:t> and</a:t>
            </a:r>
            <a:r>
              <a:rPr lang="en-CA" sz="1800" dirty="0">
                <a:effectLst/>
                <a:latin typeface="Helvetica Light" panose="020B0403020202020204" pitchFamily="34" charset="0"/>
              </a:rPr>
              <a:t> the center line represents the median of the null distribution (10,000 rotations), the whiskers represent the non-outlier end-points of the distribution </a:t>
            </a:r>
            <a:r>
              <a:rPr lang="en-US" dirty="0">
                <a:latin typeface="Helvetica Light" panose="020B0403020202020204" pitchFamily="34" charset="0"/>
              </a:rPr>
              <a:t> </a:t>
            </a:r>
          </a:p>
        </p:txBody>
      </p:sp>
      <p:pic>
        <p:nvPicPr>
          <p:cNvPr id="3" name="Picture 2">
            <a:extLst>
              <a:ext uri="{FF2B5EF4-FFF2-40B4-BE49-F238E27FC236}">
                <a16:creationId xmlns:a16="http://schemas.microsoft.com/office/drawing/2014/main" id="{DDF82489-C783-1866-D8C1-ABC8B728F436}"/>
              </a:ext>
            </a:extLst>
          </p:cNvPr>
          <p:cNvPicPr>
            <a:picLocks noChangeAspect="1"/>
          </p:cNvPicPr>
          <p:nvPr/>
        </p:nvPicPr>
        <p:blipFill>
          <a:blip r:embed="rId2"/>
          <a:stretch>
            <a:fillRect/>
          </a:stretch>
        </p:blipFill>
        <p:spPr>
          <a:xfrm>
            <a:off x="2209800" y="-53451"/>
            <a:ext cx="7772400" cy="3872871"/>
          </a:xfrm>
          <a:prstGeom prst="rect">
            <a:avLst/>
          </a:prstGeom>
        </p:spPr>
      </p:pic>
    </p:spTree>
    <p:extLst>
      <p:ext uri="{BB962C8B-B14F-4D97-AF65-F5344CB8AC3E}">
        <p14:creationId xmlns:p14="http://schemas.microsoft.com/office/powerpoint/2010/main" val="13846127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52DDA6C-8EF5-27B8-3478-6A85CB1AC4EF}"/>
              </a:ext>
            </a:extLst>
          </p:cNvPr>
          <p:cNvSpPr txBox="1"/>
          <p:nvPr/>
        </p:nvSpPr>
        <p:spPr>
          <a:xfrm>
            <a:off x="1470660" y="4392989"/>
            <a:ext cx="9250680" cy="2585323"/>
          </a:xfrm>
          <a:prstGeom prst="rect">
            <a:avLst/>
          </a:prstGeom>
          <a:noFill/>
        </p:spPr>
        <p:txBody>
          <a:bodyPr wrap="square" rtlCol="0">
            <a:spAutoFit/>
          </a:bodyPr>
          <a:lstStyle/>
          <a:p>
            <a:r>
              <a:rPr lang="en-US" b="1" dirty="0">
                <a:latin typeface="HELVETICA LIGHT" panose="020B0403020202020204" pitchFamily="34" charset="0"/>
              </a:rPr>
              <a:t>Figure 3 Parcel-wise associations between antipsychotic medication and cortical thickness in the Turku and ENIGMA samples</a:t>
            </a:r>
            <a:r>
              <a:rPr lang="en-US" b="1" dirty="0">
                <a:latin typeface="Helvetica Light" panose="020B0403020202020204" pitchFamily="34" charset="0"/>
              </a:rPr>
              <a:t>. </a:t>
            </a:r>
            <a:r>
              <a:rPr lang="en-US" dirty="0">
                <a:latin typeface="Helvetica Light" panose="020B0403020202020204" pitchFamily="34" charset="0"/>
              </a:rPr>
              <a:t>In the Turku sample, mean cortical thickness in each parcel and lifetime antipsychotic exposure are correlated while controlling for age, sex, and diagnostic group. In the ENIGMA sample, correlation between mean cortical thickness in each parcel and current antipsychotic dose is calculated while controlling for age and sex. </a:t>
            </a:r>
            <a:r>
              <a:rPr lang="en-US" dirty="0" err="1">
                <a:latin typeface="Helvetica Light" panose="020B0403020202020204" pitchFamily="34" charset="0"/>
              </a:rPr>
              <a:t>Colorbar</a:t>
            </a:r>
            <a:r>
              <a:rPr lang="en-US" dirty="0">
                <a:latin typeface="Helvetica Light" panose="020B0403020202020204" pitchFamily="34" charset="0"/>
              </a:rPr>
              <a:t> indicates partial correlation r. Spatial correlation of AP effects on cortical thickness is similar between the two samples (Pearson’s r=</a:t>
            </a:r>
            <a:r>
              <a:rPr lang="en-CA" dirty="0">
                <a:latin typeface="Helvetica Light" panose="020B0403020202020204" pitchFamily="34" charset="0"/>
              </a:rPr>
              <a:t>0.47</a:t>
            </a:r>
            <a:r>
              <a:rPr lang="en-US" dirty="0">
                <a:latin typeface="Helvetica Light" panose="020B0403020202020204" pitchFamily="34" charset="0"/>
              </a:rPr>
              <a:t>, </a:t>
            </a:r>
            <a:r>
              <a:rPr lang="en-US" dirty="0" err="1">
                <a:latin typeface="Helvetica Light" panose="020B0403020202020204" pitchFamily="34" charset="0"/>
              </a:rPr>
              <a:t>p</a:t>
            </a:r>
            <a:r>
              <a:rPr lang="en-US" baseline="-25000" dirty="0" err="1">
                <a:latin typeface="Helvetica Light" panose="020B0403020202020204" pitchFamily="34" charset="0"/>
              </a:rPr>
              <a:t>spin</a:t>
            </a:r>
            <a:r>
              <a:rPr lang="en-US" dirty="0">
                <a:latin typeface="Helvetica Light" panose="020B0403020202020204" pitchFamily="34" charset="0"/>
              </a:rPr>
              <a:t> = </a:t>
            </a:r>
            <a:r>
              <a:rPr lang="en-CA" dirty="0">
                <a:latin typeface="Helvetica Light" panose="020B0403020202020204" pitchFamily="34" charset="0"/>
              </a:rPr>
              <a:t>0.0008). Two regions with high and low sensitivity to antipsychotics are labeled in the scatter plot. </a:t>
            </a:r>
            <a:endParaRPr lang="en-US" baseline="-25000" dirty="0">
              <a:latin typeface="Helvetica Light" panose="020B0403020202020204" pitchFamily="34" charset="0"/>
            </a:endParaRPr>
          </a:p>
        </p:txBody>
      </p:sp>
      <p:pic>
        <p:nvPicPr>
          <p:cNvPr id="7" name="Picture 6">
            <a:extLst>
              <a:ext uri="{FF2B5EF4-FFF2-40B4-BE49-F238E27FC236}">
                <a16:creationId xmlns:a16="http://schemas.microsoft.com/office/drawing/2014/main" id="{23128C2C-9D8A-5C4D-AC63-74EA1CE140EF}"/>
              </a:ext>
            </a:extLst>
          </p:cNvPr>
          <p:cNvPicPr>
            <a:picLocks noChangeAspect="1"/>
          </p:cNvPicPr>
          <p:nvPr/>
        </p:nvPicPr>
        <p:blipFill>
          <a:blip r:embed="rId2"/>
          <a:stretch>
            <a:fillRect/>
          </a:stretch>
        </p:blipFill>
        <p:spPr>
          <a:xfrm>
            <a:off x="555170" y="359092"/>
            <a:ext cx="11010121" cy="3516221"/>
          </a:xfrm>
          <a:prstGeom prst="rect">
            <a:avLst/>
          </a:prstGeom>
        </p:spPr>
      </p:pic>
    </p:spTree>
    <p:extLst>
      <p:ext uri="{BB962C8B-B14F-4D97-AF65-F5344CB8AC3E}">
        <p14:creationId xmlns:p14="http://schemas.microsoft.com/office/powerpoint/2010/main" val="13265027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6CD2454-4785-EA8C-9067-EAC34F941EB9}"/>
              </a:ext>
            </a:extLst>
          </p:cNvPr>
          <p:cNvSpPr txBox="1"/>
          <p:nvPr/>
        </p:nvSpPr>
        <p:spPr>
          <a:xfrm>
            <a:off x="881329" y="3995678"/>
            <a:ext cx="10009631" cy="2585323"/>
          </a:xfrm>
          <a:prstGeom prst="rect">
            <a:avLst/>
          </a:prstGeom>
          <a:noFill/>
        </p:spPr>
        <p:txBody>
          <a:bodyPr wrap="square" rtlCol="0">
            <a:spAutoFit/>
          </a:bodyPr>
          <a:lstStyle/>
          <a:p>
            <a:r>
              <a:rPr lang="en-US" b="1" dirty="0">
                <a:latin typeface="HELVETICA LIGHT" panose="020B0403020202020204" pitchFamily="34" charset="0"/>
              </a:rPr>
              <a:t>Figure 4</a:t>
            </a:r>
            <a:r>
              <a:rPr lang="en-US" b="1" dirty="0">
                <a:latin typeface="Helvetica Light" panose="020B0403020202020204" pitchFamily="34" charset="0"/>
              </a:rPr>
              <a:t> Antipsychotic sensitivity and brain organization replicated in the ENIGMA data. </a:t>
            </a:r>
            <a:r>
              <a:rPr lang="en-US" dirty="0">
                <a:latin typeface="Helvetica Light" panose="020B0403020202020204" pitchFamily="34" charset="0"/>
              </a:rPr>
              <a:t>Eighteen normative features of the brain </a:t>
            </a:r>
            <a:r>
              <a:rPr lang="en-CA" sz="1800" dirty="0">
                <a:effectLst/>
                <a:latin typeface="Helvetica Light" panose="020B0403020202020204" pitchFamily="34" charset="0"/>
              </a:rPr>
              <a:t>discovered in the </a:t>
            </a:r>
            <a:r>
              <a:rPr lang="en-CA" dirty="0">
                <a:latin typeface="Helvetica Light" panose="020B0403020202020204" pitchFamily="34" charset="0"/>
              </a:rPr>
              <a:t>discovery</a:t>
            </a:r>
            <a:r>
              <a:rPr lang="en-CA" sz="1800" dirty="0">
                <a:effectLst/>
                <a:latin typeface="Helvetica Light" panose="020B0403020202020204" pitchFamily="34" charset="0"/>
              </a:rPr>
              <a:t> sample were selected for a replication analysis. </a:t>
            </a:r>
            <a:r>
              <a:rPr lang="en-US" dirty="0">
                <a:latin typeface="Helvetica Light" panose="020B0403020202020204" pitchFamily="34" charset="0"/>
              </a:rPr>
              <a:t>Associations between </a:t>
            </a:r>
            <a:r>
              <a:rPr lang="en-CA" dirty="0">
                <a:latin typeface="Helvetica Light" panose="020B0403020202020204" pitchFamily="34" charset="0"/>
              </a:rPr>
              <a:t>antipsychotic related cortical thinning and several molecular, functional, structural and metabolic</a:t>
            </a:r>
            <a:r>
              <a:rPr lang="en-US" dirty="0">
                <a:latin typeface="Helvetica Light" panose="020B0403020202020204" pitchFamily="34" charset="0"/>
              </a:rPr>
              <a:t> features were replicated and survived false discovery rate correction for multiple comparisons in the ENIGMA sample.</a:t>
            </a:r>
            <a:r>
              <a:rPr lang="en-CA" sz="1800" dirty="0">
                <a:effectLst/>
                <a:latin typeface="Helvetica Light" panose="020B0403020202020204" pitchFamily="34" charset="0"/>
              </a:rPr>
              <a:t> The dots show </a:t>
            </a:r>
            <a:r>
              <a:rPr lang="en-CA" dirty="0">
                <a:latin typeface="Helvetica Light" panose="020B0403020202020204" pitchFamily="34" charset="0"/>
              </a:rPr>
              <a:t>P</a:t>
            </a:r>
            <a:r>
              <a:rPr lang="en-CA" sz="1800" dirty="0">
                <a:effectLst/>
                <a:latin typeface="Helvetica Light" panose="020B0403020202020204" pitchFamily="34" charset="0"/>
              </a:rPr>
              <a:t>earson’s correlation coefficient r between </a:t>
            </a:r>
            <a:r>
              <a:rPr lang="en-CA" dirty="0">
                <a:latin typeface="Helvetica Light" panose="020B0403020202020204" pitchFamily="34" charset="0"/>
              </a:rPr>
              <a:t>antipsychotics</a:t>
            </a:r>
            <a:r>
              <a:rPr lang="en-CA" sz="1800" dirty="0">
                <a:effectLst/>
                <a:latin typeface="Helvetica Light" panose="020B0403020202020204" pitchFamily="34" charset="0"/>
              </a:rPr>
              <a:t> effects and a given brain feature, the color of the dot indicates statistical significance.</a:t>
            </a:r>
            <a:r>
              <a:rPr lang="en-US" dirty="0">
                <a:latin typeface="Helvetica Light" panose="020B0403020202020204" pitchFamily="34" charset="0"/>
              </a:rPr>
              <a:t> </a:t>
            </a:r>
            <a:r>
              <a:rPr lang="en-CA" sz="1800" dirty="0">
                <a:effectLst/>
                <a:latin typeface="Helvetica Light" panose="020B0403020202020204" pitchFamily="34" charset="0"/>
              </a:rPr>
              <a:t>In the boxplots the ends of the boxes represent the first and third quartiles, the center line represents the median of the null distribution (10,000 rotations), the whiskers represent the non-outlier end-points of the distribution </a:t>
            </a:r>
            <a:r>
              <a:rPr lang="en-US" dirty="0">
                <a:latin typeface="Helvetica Light" panose="020B0403020202020204" pitchFamily="34" charset="0"/>
              </a:rPr>
              <a:t> </a:t>
            </a:r>
          </a:p>
        </p:txBody>
      </p:sp>
      <p:pic>
        <p:nvPicPr>
          <p:cNvPr id="3" name="Picture 2">
            <a:extLst>
              <a:ext uri="{FF2B5EF4-FFF2-40B4-BE49-F238E27FC236}">
                <a16:creationId xmlns:a16="http://schemas.microsoft.com/office/drawing/2014/main" id="{7495E483-7B6A-BD53-07BE-9823FFF84232}"/>
              </a:ext>
            </a:extLst>
          </p:cNvPr>
          <p:cNvPicPr>
            <a:picLocks noChangeAspect="1"/>
          </p:cNvPicPr>
          <p:nvPr/>
        </p:nvPicPr>
        <p:blipFill>
          <a:blip r:embed="rId2"/>
          <a:stretch>
            <a:fillRect/>
          </a:stretch>
        </p:blipFill>
        <p:spPr>
          <a:xfrm>
            <a:off x="540025" y="257654"/>
            <a:ext cx="10692241" cy="3738024"/>
          </a:xfrm>
          <a:prstGeom prst="rect">
            <a:avLst/>
          </a:prstGeom>
        </p:spPr>
      </p:pic>
    </p:spTree>
    <p:extLst>
      <p:ext uri="{BB962C8B-B14F-4D97-AF65-F5344CB8AC3E}">
        <p14:creationId xmlns:p14="http://schemas.microsoft.com/office/powerpoint/2010/main" val="12349614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2A1092E6-870A-D6DA-2A17-07CBD30FC54A}"/>
              </a:ext>
            </a:extLst>
          </p:cNvPr>
          <p:cNvPicPr>
            <a:picLocks noChangeAspect="1"/>
          </p:cNvPicPr>
          <p:nvPr/>
        </p:nvPicPr>
        <p:blipFill>
          <a:blip r:embed="rId2"/>
          <a:stretch>
            <a:fillRect/>
          </a:stretch>
        </p:blipFill>
        <p:spPr>
          <a:xfrm>
            <a:off x="-358815" y="-12103"/>
            <a:ext cx="7772400" cy="3521600"/>
          </a:xfrm>
          <a:prstGeom prst="rect">
            <a:avLst/>
          </a:prstGeom>
        </p:spPr>
      </p:pic>
      <p:pic>
        <p:nvPicPr>
          <p:cNvPr id="9" name="Picture 8">
            <a:extLst>
              <a:ext uri="{FF2B5EF4-FFF2-40B4-BE49-F238E27FC236}">
                <a16:creationId xmlns:a16="http://schemas.microsoft.com/office/drawing/2014/main" id="{2253B0A5-E531-DCBD-FD32-9893B597B3BB}"/>
              </a:ext>
            </a:extLst>
          </p:cNvPr>
          <p:cNvPicPr>
            <a:picLocks noChangeAspect="1"/>
          </p:cNvPicPr>
          <p:nvPr/>
        </p:nvPicPr>
        <p:blipFill>
          <a:blip r:embed="rId3"/>
          <a:stretch>
            <a:fillRect/>
          </a:stretch>
        </p:blipFill>
        <p:spPr>
          <a:xfrm>
            <a:off x="7413585" y="-12103"/>
            <a:ext cx="5136228" cy="3441103"/>
          </a:xfrm>
          <a:prstGeom prst="rect">
            <a:avLst/>
          </a:prstGeom>
        </p:spPr>
      </p:pic>
      <p:sp>
        <p:nvSpPr>
          <p:cNvPr id="6" name="TextBox 5">
            <a:extLst>
              <a:ext uri="{FF2B5EF4-FFF2-40B4-BE49-F238E27FC236}">
                <a16:creationId xmlns:a16="http://schemas.microsoft.com/office/drawing/2014/main" id="{66267E21-9217-302F-FE4A-2D1EB2501AB9}"/>
              </a:ext>
            </a:extLst>
          </p:cNvPr>
          <p:cNvSpPr txBox="1"/>
          <p:nvPr/>
        </p:nvSpPr>
        <p:spPr>
          <a:xfrm>
            <a:off x="0" y="3429000"/>
            <a:ext cx="10009631" cy="2862322"/>
          </a:xfrm>
          <a:prstGeom prst="rect">
            <a:avLst/>
          </a:prstGeom>
          <a:noFill/>
        </p:spPr>
        <p:txBody>
          <a:bodyPr wrap="square" rtlCol="0">
            <a:spAutoFit/>
          </a:bodyPr>
          <a:lstStyle/>
          <a:p>
            <a:r>
              <a:rPr lang="en-US" b="1" dirty="0">
                <a:latin typeface="HELVETICA LIGHT" panose="020B0403020202020204" pitchFamily="34" charset="0"/>
              </a:rPr>
              <a:t>Figure 5</a:t>
            </a:r>
            <a:r>
              <a:rPr lang="en-US" b="1" dirty="0">
                <a:latin typeface="Helvetica Light" panose="020B0403020202020204" pitchFamily="34" charset="0"/>
              </a:rPr>
              <a:t> Antipsychotic related cortical thinning and cognitive functions. </a:t>
            </a:r>
            <a:r>
              <a:rPr lang="en-US" dirty="0">
                <a:latin typeface="Helvetica Light" panose="020B0403020202020204" pitchFamily="34" charset="0"/>
              </a:rPr>
              <a:t>Probabilistic maps for 123 different cognitive functions were derived from </a:t>
            </a:r>
            <a:r>
              <a:rPr lang="en-US" dirty="0" err="1">
                <a:latin typeface="Helvetica Light" panose="020B0403020202020204" pitchFamily="34" charset="0"/>
              </a:rPr>
              <a:t>neurosynth</a:t>
            </a:r>
            <a:r>
              <a:rPr lang="en-US" dirty="0">
                <a:latin typeface="Helvetica Light" panose="020B0403020202020204" pitchFamily="34" charset="0"/>
              </a:rPr>
              <a:t> database and correlated with antipsychotic related cortical thinning. In the </a:t>
            </a:r>
            <a:r>
              <a:rPr lang="en-US" b="1" dirty="0">
                <a:latin typeface="Helvetica Light" panose="020B0403020202020204" pitchFamily="34" charset="0"/>
              </a:rPr>
              <a:t>Panel A</a:t>
            </a:r>
            <a:r>
              <a:rPr lang="en-US" dirty="0">
                <a:latin typeface="Helvetica Light" panose="020B0403020202020204" pitchFamily="34" charset="0"/>
              </a:rPr>
              <a:t>, he cognitive functions were grouped into 11 categories and ranked based on average correlation. In the Turku sample, we found that functions related to ‘perception’ were negatively correlated and ‘reasoning / decision making’, ‘executive / cognitive control ’ and ’motivation’ were positively correlated with antipsychotic related cortical thinning (two-sided permutation test over groupings). Similarly, in the ENIGMA data, ‘perception’,  ‘executive / cognitive control ’, and ‘motivation’, but also ‘language’ and ‘social function’ were associated with antipsychotic related cortical thinning. Top and bottom 10 % of the strongest individual term correlations in both samples are shown in the </a:t>
            </a:r>
            <a:r>
              <a:rPr lang="en-US" b="1" dirty="0">
                <a:latin typeface="Helvetica Light" panose="020B0403020202020204" pitchFamily="34" charset="0"/>
              </a:rPr>
              <a:t>Panel B</a:t>
            </a:r>
            <a:r>
              <a:rPr lang="en-US" dirty="0">
                <a:latin typeface="Helvetica Light" panose="020B0403020202020204" pitchFamily="34" charset="0"/>
              </a:rPr>
              <a:t>. </a:t>
            </a:r>
          </a:p>
        </p:txBody>
      </p:sp>
      <p:sp>
        <p:nvSpPr>
          <p:cNvPr id="7" name="TextBox 6">
            <a:extLst>
              <a:ext uri="{FF2B5EF4-FFF2-40B4-BE49-F238E27FC236}">
                <a16:creationId xmlns:a16="http://schemas.microsoft.com/office/drawing/2014/main" id="{F8F792FF-270E-1050-069B-817E764DCAE1}"/>
              </a:ext>
            </a:extLst>
          </p:cNvPr>
          <p:cNvSpPr txBox="1"/>
          <p:nvPr/>
        </p:nvSpPr>
        <p:spPr>
          <a:xfrm>
            <a:off x="-358815" y="0"/>
            <a:ext cx="445037" cy="369332"/>
          </a:xfrm>
          <a:prstGeom prst="rect">
            <a:avLst/>
          </a:prstGeom>
          <a:noFill/>
        </p:spPr>
        <p:txBody>
          <a:bodyPr wrap="square" rtlCol="0">
            <a:spAutoFit/>
          </a:bodyPr>
          <a:lstStyle/>
          <a:p>
            <a:r>
              <a:rPr lang="en-US" dirty="0"/>
              <a:t>A)</a:t>
            </a:r>
          </a:p>
        </p:txBody>
      </p:sp>
      <p:sp>
        <p:nvSpPr>
          <p:cNvPr id="8" name="TextBox 7">
            <a:extLst>
              <a:ext uri="{FF2B5EF4-FFF2-40B4-BE49-F238E27FC236}">
                <a16:creationId xmlns:a16="http://schemas.microsoft.com/office/drawing/2014/main" id="{FB01ACD9-4492-2AE7-0E0D-CD1B15AF3F18}"/>
              </a:ext>
            </a:extLst>
          </p:cNvPr>
          <p:cNvSpPr txBox="1"/>
          <p:nvPr/>
        </p:nvSpPr>
        <p:spPr>
          <a:xfrm>
            <a:off x="7402010" y="-12103"/>
            <a:ext cx="445037" cy="369332"/>
          </a:xfrm>
          <a:prstGeom prst="rect">
            <a:avLst/>
          </a:prstGeom>
          <a:noFill/>
        </p:spPr>
        <p:txBody>
          <a:bodyPr wrap="square" rtlCol="0">
            <a:spAutoFit/>
          </a:bodyPr>
          <a:lstStyle/>
          <a:p>
            <a:r>
              <a:rPr lang="en-US" dirty="0"/>
              <a:t>B)</a:t>
            </a:r>
          </a:p>
        </p:txBody>
      </p:sp>
    </p:spTree>
    <p:extLst>
      <p:ext uri="{BB962C8B-B14F-4D97-AF65-F5344CB8AC3E}">
        <p14:creationId xmlns:p14="http://schemas.microsoft.com/office/powerpoint/2010/main" val="34423280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FBF9A6C-33C4-4BC0-0168-172A9E818D6F}"/>
              </a:ext>
            </a:extLst>
          </p:cNvPr>
          <p:cNvPicPr>
            <a:picLocks noChangeAspect="1"/>
          </p:cNvPicPr>
          <p:nvPr/>
        </p:nvPicPr>
        <p:blipFill>
          <a:blip r:embed="rId2"/>
          <a:stretch>
            <a:fillRect/>
          </a:stretch>
        </p:blipFill>
        <p:spPr>
          <a:xfrm>
            <a:off x="2209800" y="394553"/>
            <a:ext cx="7772400" cy="3654878"/>
          </a:xfrm>
          <a:prstGeom prst="rect">
            <a:avLst/>
          </a:prstGeom>
        </p:spPr>
      </p:pic>
      <p:sp>
        <p:nvSpPr>
          <p:cNvPr id="5" name="TextBox 4">
            <a:extLst>
              <a:ext uri="{FF2B5EF4-FFF2-40B4-BE49-F238E27FC236}">
                <a16:creationId xmlns:a16="http://schemas.microsoft.com/office/drawing/2014/main" id="{9D8C0203-B510-A43D-20E3-0D93A449C186}"/>
              </a:ext>
            </a:extLst>
          </p:cNvPr>
          <p:cNvSpPr txBox="1"/>
          <p:nvPr/>
        </p:nvSpPr>
        <p:spPr>
          <a:xfrm>
            <a:off x="2152891" y="4074289"/>
            <a:ext cx="7772400" cy="1200329"/>
          </a:xfrm>
          <a:prstGeom prst="rect">
            <a:avLst/>
          </a:prstGeom>
          <a:noFill/>
        </p:spPr>
        <p:txBody>
          <a:bodyPr wrap="square" rtlCol="0">
            <a:spAutoFit/>
          </a:bodyPr>
          <a:lstStyle/>
          <a:p>
            <a:r>
              <a:rPr lang="en-US" b="1" dirty="0">
                <a:latin typeface="HELVETICA LIGHT" panose="020B0403020202020204" pitchFamily="34" charset="0"/>
              </a:rPr>
              <a:t>Supplementary Figure 1 Association between </a:t>
            </a:r>
            <a:r>
              <a:rPr lang="en-US" b="1" dirty="0">
                <a:latin typeface="Helvetica Light" panose="020B0403020202020204" pitchFamily="34" charset="0"/>
              </a:rPr>
              <a:t>lifetime antipsychotic exposure and cortical thickness </a:t>
            </a:r>
            <a:r>
              <a:rPr lang="en-US" b="1" dirty="0" err="1">
                <a:latin typeface="Helvetica Light" panose="020B0403020202020204" pitchFamily="34" charset="0"/>
              </a:rPr>
              <a:t>thresholded</a:t>
            </a:r>
            <a:r>
              <a:rPr lang="en-US" b="1" dirty="0">
                <a:latin typeface="Helvetica Light" panose="020B0403020202020204" pitchFamily="34" charset="0"/>
              </a:rPr>
              <a:t> at p=0.01. </a:t>
            </a:r>
            <a:r>
              <a:rPr lang="en-US" dirty="0">
                <a:latin typeface="Helvetica Light" panose="020B0403020202020204" pitchFamily="34" charset="0"/>
              </a:rPr>
              <a:t>Model includes age, sex, and diagnostic group as nuisance variables. </a:t>
            </a:r>
            <a:r>
              <a:rPr lang="en-US" dirty="0" err="1">
                <a:latin typeface="Helvetica Light" panose="020B0403020202020204" pitchFamily="34" charset="0"/>
              </a:rPr>
              <a:t>Colorbar</a:t>
            </a:r>
            <a:r>
              <a:rPr lang="en-US" dirty="0">
                <a:latin typeface="Helvetica Light" panose="020B0403020202020204" pitchFamily="34" charset="0"/>
              </a:rPr>
              <a:t> indicates p-value. Results are permutation corrected for multiple comparisons.</a:t>
            </a:r>
          </a:p>
        </p:txBody>
      </p:sp>
    </p:spTree>
    <p:extLst>
      <p:ext uri="{BB962C8B-B14F-4D97-AF65-F5344CB8AC3E}">
        <p14:creationId xmlns:p14="http://schemas.microsoft.com/office/powerpoint/2010/main" val="29429731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CFC5A38-E36F-7838-532B-D220702D3CB2}"/>
              </a:ext>
            </a:extLst>
          </p:cNvPr>
          <p:cNvSpPr txBox="1"/>
          <p:nvPr/>
        </p:nvSpPr>
        <p:spPr>
          <a:xfrm>
            <a:off x="3044687" y="4480028"/>
            <a:ext cx="6102626" cy="1200329"/>
          </a:xfrm>
          <a:prstGeom prst="rect">
            <a:avLst/>
          </a:prstGeom>
          <a:noFill/>
        </p:spPr>
        <p:txBody>
          <a:bodyPr wrap="square">
            <a:spAutoFit/>
          </a:bodyPr>
          <a:lstStyle/>
          <a:p>
            <a:r>
              <a:rPr lang="en-US" b="1" dirty="0">
                <a:latin typeface="HELVETICA LIGHT" panose="020B0403020202020204" pitchFamily="34" charset="0"/>
              </a:rPr>
              <a:t>Supplementary Figure 2 </a:t>
            </a:r>
            <a:r>
              <a:rPr lang="en-US" b="1" dirty="0" err="1">
                <a:latin typeface="HELVETICA LIGHT" panose="020B0403020202020204" pitchFamily="34" charset="0"/>
              </a:rPr>
              <a:t>Untresholded</a:t>
            </a:r>
            <a:r>
              <a:rPr lang="en-US" b="1" dirty="0">
                <a:latin typeface="HELVETICA LIGHT" panose="020B0403020202020204" pitchFamily="34" charset="0"/>
              </a:rPr>
              <a:t> association between </a:t>
            </a:r>
            <a:r>
              <a:rPr lang="en-US" b="1" dirty="0">
                <a:latin typeface="Helvetica Light" panose="020B0403020202020204" pitchFamily="34" charset="0"/>
              </a:rPr>
              <a:t>lifetime antipsychotic exposure and cortical thickness. </a:t>
            </a:r>
            <a:r>
              <a:rPr lang="en-US" dirty="0">
                <a:latin typeface="Helvetica Light" panose="020B0403020202020204" pitchFamily="34" charset="0"/>
              </a:rPr>
              <a:t>Model includes age, sex, and diagnostic group as nuisance variables. </a:t>
            </a:r>
            <a:r>
              <a:rPr lang="en-US" dirty="0" err="1">
                <a:latin typeface="Helvetica Light" panose="020B0403020202020204" pitchFamily="34" charset="0"/>
              </a:rPr>
              <a:t>Colorbar</a:t>
            </a:r>
            <a:r>
              <a:rPr lang="en-US" dirty="0">
                <a:latin typeface="Helvetica Light" panose="020B0403020202020204" pitchFamily="34" charset="0"/>
              </a:rPr>
              <a:t> indicates p-value. </a:t>
            </a:r>
            <a:endParaRPr lang="en-US" dirty="0"/>
          </a:p>
        </p:txBody>
      </p:sp>
      <p:pic>
        <p:nvPicPr>
          <p:cNvPr id="2" name="Picture 1">
            <a:extLst>
              <a:ext uri="{FF2B5EF4-FFF2-40B4-BE49-F238E27FC236}">
                <a16:creationId xmlns:a16="http://schemas.microsoft.com/office/drawing/2014/main" id="{51EB20B3-6CB2-DEFC-6B3A-51290C3AC2E2}"/>
              </a:ext>
            </a:extLst>
          </p:cNvPr>
          <p:cNvPicPr>
            <a:picLocks noChangeAspect="1"/>
          </p:cNvPicPr>
          <p:nvPr/>
        </p:nvPicPr>
        <p:blipFill>
          <a:blip r:embed="rId2"/>
          <a:stretch>
            <a:fillRect/>
          </a:stretch>
        </p:blipFill>
        <p:spPr>
          <a:xfrm>
            <a:off x="2368826" y="220646"/>
            <a:ext cx="7772400" cy="4314652"/>
          </a:xfrm>
          <a:prstGeom prst="rect">
            <a:avLst/>
          </a:prstGeom>
        </p:spPr>
      </p:pic>
    </p:spTree>
    <p:extLst>
      <p:ext uri="{BB962C8B-B14F-4D97-AF65-F5344CB8AC3E}">
        <p14:creationId xmlns:p14="http://schemas.microsoft.com/office/powerpoint/2010/main" val="19233515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5C414597-6679-681D-800D-8C1B10A1CDFA}"/>
              </a:ext>
            </a:extLst>
          </p:cNvPr>
          <p:cNvSpPr txBox="1"/>
          <p:nvPr/>
        </p:nvSpPr>
        <p:spPr>
          <a:xfrm>
            <a:off x="0" y="3995678"/>
            <a:ext cx="10009631" cy="1477328"/>
          </a:xfrm>
          <a:prstGeom prst="rect">
            <a:avLst/>
          </a:prstGeom>
          <a:noFill/>
        </p:spPr>
        <p:txBody>
          <a:bodyPr wrap="square" rtlCol="0">
            <a:spAutoFit/>
          </a:bodyPr>
          <a:lstStyle/>
          <a:p>
            <a:r>
              <a:rPr lang="en-US" b="1" dirty="0">
                <a:latin typeface="HELVETICA LIGHT" panose="020B0403020202020204" pitchFamily="34" charset="0"/>
              </a:rPr>
              <a:t>Supplementary Figure 3</a:t>
            </a:r>
            <a:r>
              <a:rPr lang="en-US" b="1" dirty="0">
                <a:latin typeface="Helvetica Light" panose="020B0403020202020204" pitchFamily="34" charset="0"/>
              </a:rPr>
              <a:t> Antipsychotic sensitivity and brain organization with additional measures. </a:t>
            </a:r>
            <a:r>
              <a:rPr lang="en-US" dirty="0">
                <a:latin typeface="Helvetica Light" panose="020B0403020202020204" pitchFamily="34" charset="0"/>
              </a:rPr>
              <a:t>Six </a:t>
            </a:r>
            <a:r>
              <a:rPr lang="en-CA" dirty="0">
                <a:latin typeface="Helvetica Light" panose="020B0403020202020204" pitchFamily="34" charset="0"/>
              </a:rPr>
              <a:t>features </a:t>
            </a:r>
            <a:r>
              <a:rPr lang="en-CA" sz="1800" dirty="0">
                <a:effectLst/>
                <a:latin typeface="Helvetica Light" panose="020B0403020202020204" pitchFamily="34" charset="0"/>
              </a:rPr>
              <a:t>of brain organization were measured with more than one tracer. For the sake of completeness, these measures were also correlated with AP effects on cortical thickness in the Turku sample. In line with the analysis using the primary measures</a:t>
            </a:r>
            <a:r>
              <a:rPr lang="en-CA" dirty="0">
                <a:latin typeface="Helvetica Light" panose="020B0403020202020204" pitchFamily="34" charset="0"/>
              </a:rPr>
              <a:t> for these features, no</a:t>
            </a:r>
            <a:r>
              <a:rPr lang="en-CA" sz="1800" dirty="0">
                <a:effectLst/>
                <a:latin typeface="Helvetica Light" panose="020B0403020202020204" pitchFamily="34" charset="0"/>
              </a:rPr>
              <a:t> statistically significant associations were foun</a:t>
            </a:r>
            <a:r>
              <a:rPr lang="en-CA" dirty="0">
                <a:latin typeface="Helvetica Light" panose="020B0403020202020204" pitchFamily="34" charset="0"/>
              </a:rPr>
              <a:t>d</a:t>
            </a:r>
            <a:r>
              <a:rPr lang="en-CA" sz="1800" dirty="0">
                <a:effectLst/>
                <a:latin typeface="Helvetica Light" panose="020B0403020202020204" pitchFamily="34" charset="0"/>
              </a:rPr>
              <a:t>.</a:t>
            </a:r>
            <a:endParaRPr lang="en-US" dirty="0">
              <a:latin typeface="Helvetica Light" panose="020B0403020202020204" pitchFamily="34" charset="0"/>
            </a:endParaRPr>
          </a:p>
        </p:txBody>
      </p:sp>
      <p:pic>
        <p:nvPicPr>
          <p:cNvPr id="2" name="Picture 1">
            <a:extLst>
              <a:ext uri="{FF2B5EF4-FFF2-40B4-BE49-F238E27FC236}">
                <a16:creationId xmlns:a16="http://schemas.microsoft.com/office/drawing/2014/main" id="{FD5A075E-78AA-E4B3-CE6B-CE7699F0B6C3}"/>
              </a:ext>
            </a:extLst>
          </p:cNvPr>
          <p:cNvPicPr>
            <a:picLocks noChangeAspect="1"/>
          </p:cNvPicPr>
          <p:nvPr/>
        </p:nvPicPr>
        <p:blipFill>
          <a:blip r:embed="rId2"/>
          <a:stretch>
            <a:fillRect/>
          </a:stretch>
        </p:blipFill>
        <p:spPr>
          <a:xfrm>
            <a:off x="2182369" y="200465"/>
            <a:ext cx="4568312" cy="3795213"/>
          </a:xfrm>
          <a:prstGeom prst="rect">
            <a:avLst/>
          </a:prstGeom>
        </p:spPr>
      </p:pic>
    </p:spTree>
    <p:extLst>
      <p:ext uri="{BB962C8B-B14F-4D97-AF65-F5344CB8AC3E}">
        <p14:creationId xmlns:p14="http://schemas.microsoft.com/office/powerpoint/2010/main" val="309190077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15839</TotalTime>
  <Words>1857</Words>
  <Application>Microsoft Macintosh PowerPoint</Application>
  <PresentationFormat>Widescreen</PresentationFormat>
  <Paragraphs>582</Paragraphs>
  <Slides>16</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16</vt:i4>
      </vt:variant>
    </vt:vector>
  </HeadingPairs>
  <TitlesOfParts>
    <vt:vector size="23" baseType="lpstr">
      <vt:lpstr>Arial</vt:lpstr>
      <vt:lpstr>Calibri</vt:lpstr>
      <vt:lpstr>Calibri Light</vt:lpstr>
      <vt:lpstr>Helvetica Light</vt:lpstr>
      <vt:lpstr>Helvetica Light</vt:lpstr>
      <vt:lpstr>Helvetica Neue</vt:lpstr>
      <vt:lpstr>Office Theme</vt:lpstr>
      <vt:lpstr>Effects of AP medication on cortical thickness and normative brain organization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Effects of AP medication on cortical thickness and normative brain organization</dc:title>
  <dc:creator>Lauri Tuominen</dc:creator>
  <cp:lastModifiedBy>Lauri Tuominen</cp:lastModifiedBy>
  <cp:revision>13</cp:revision>
  <dcterms:created xsi:type="dcterms:W3CDTF">2023-04-05T19:24:49Z</dcterms:created>
  <dcterms:modified xsi:type="dcterms:W3CDTF">2023-11-23T21:07:38Z</dcterms:modified>
</cp:coreProperties>
</file>

<file path=docProps/thumbnail.jpeg>
</file>